
<file path=[Content_Types].xml><?xml version="1.0" encoding="utf-8"?>
<Types xmlns="http://schemas.openxmlformats.org/package/2006/content-types">
  <Default Extension="png" ContentType="image/png"/>
  <Default Extension="m4a" ContentType="audio/mp4"/>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5"/>
  </p:notesMasterIdLst>
  <p:sldIdLst>
    <p:sldId id="256" r:id="rId2"/>
    <p:sldId id="257" r:id="rId3"/>
    <p:sldId id="261" r:id="rId4"/>
    <p:sldId id="262" r:id="rId5"/>
    <p:sldId id="265" r:id="rId6"/>
    <p:sldId id="264" r:id="rId7"/>
    <p:sldId id="269" r:id="rId8"/>
    <p:sldId id="263" r:id="rId9"/>
    <p:sldId id="266" r:id="rId10"/>
    <p:sldId id="270" r:id="rId11"/>
    <p:sldId id="271" r:id="rId12"/>
    <p:sldId id="267" r:id="rId13"/>
    <p:sldId id="268" r:id="rId1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45631" autoAdjust="0"/>
  </p:normalViewPr>
  <p:slideViewPr>
    <p:cSldViewPr snapToGrid="0">
      <p:cViewPr varScale="1">
        <p:scale>
          <a:sx n="40" d="100"/>
          <a:sy n="40" d="100"/>
        </p:scale>
        <p:origin x="2290" y="3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CBE638A-D9A9-4C26-AA2A-1E2CAED3B903}" type="datetimeFigureOut">
              <a:rPr lang="zh-CN" altLang="en-US" smtClean="0"/>
              <a:t>2020/6/15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BAFCA0-6CB1-4392-BEF4-43488DD14348}" type="slidenum">
              <a:rPr lang="zh-CN" altLang="en-US" smtClean="0"/>
              <a:t>‹#›</a:t>
            </a:fld>
            <a:endParaRPr lang="zh-CN" altLang="en-US"/>
          </a:p>
        </p:txBody>
      </p:sp>
    </p:spTree>
    <p:extLst>
      <p:ext uri="{BB962C8B-B14F-4D97-AF65-F5344CB8AC3E}">
        <p14:creationId xmlns:p14="http://schemas.microsoft.com/office/powerpoint/2010/main" val="41220062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Hello, everyone.</a:t>
            </a:r>
            <a:r>
              <a:rPr lang="en-US" altLang="zh-CN" baseline="0" dirty="0" smtClean="0"/>
              <a:t> Thank you for the VATEX </a:t>
            </a:r>
            <a:r>
              <a:rPr lang="en-US" altLang="zh-CN" dirty="0" smtClean="0">
                <a:effectLst/>
              </a:rPr>
              <a:t>Organizers </a:t>
            </a:r>
            <a:r>
              <a:rPr lang="en-US" altLang="zh-CN" baseline="0" dirty="0" smtClean="0"/>
              <a:t>to invite us to give a presentation at the workshop. We are grateful that the challenge </a:t>
            </a:r>
            <a:r>
              <a:rPr lang="en-US" altLang="zh-CN" dirty="0" smtClean="0">
                <a:effectLst/>
              </a:rPr>
              <a:t>Organizers t</a:t>
            </a:r>
            <a:r>
              <a:rPr lang="en-US" altLang="zh-CN" baseline="0" dirty="0" smtClean="0">
                <a:effectLst/>
              </a:rPr>
              <a:t>o provide the challenging VATEX dataset </a:t>
            </a:r>
            <a:r>
              <a:rPr lang="en-US" altLang="zh-CN" sz="1200" b="0" i="0" kern="1200" dirty="0" smtClean="0">
                <a:solidFill>
                  <a:schemeClr val="tx1"/>
                </a:solidFill>
                <a:effectLst/>
                <a:latin typeface="+mn-lt"/>
                <a:ea typeface="+mn-ea"/>
                <a:cs typeface="+mn-cs"/>
              </a:rPr>
              <a:t>to benchmark progress towards models that can describe the videos in various languages such as English and Chinese. Today we are going to introduce our solution for VATEX captioning challenge 2020.</a:t>
            </a:r>
            <a:endParaRPr lang="zh-CN" altLang="en-US" dirty="0"/>
          </a:p>
        </p:txBody>
      </p:sp>
      <p:sp>
        <p:nvSpPr>
          <p:cNvPr id="4" name="灯片编号占位符 3"/>
          <p:cNvSpPr>
            <a:spLocks noGrp="1"/>
          </p:cNvSpPr>
          <p:nvPr>
            <p:ph type="sldNum" sz="quarter" idx="10"/>
          </p:nvPr>
        </p:nvSpPr>
        <p:spPr/>
        <p:txBody>
          <a:bodyPr/>
          <a:lstStyle/>
          <a:p>
            <a:fld id="{0ABAFCA0-6CB1-4392-BEF4-43488DD14348}" type="slidenum">
              <a:rPr lang="zh-CN" altLang="en-US" smtClean="0"/>
              <a:t>1</a:t>
            </a:fld>
            <a:endParaRPr lang="zh-CN" altLang="en-US"/>
          </a:p>
        </p:txBody>
      </p:sp>
    </p:spTree>
    <p:extLst>
      <p:ext uri="{BB962C8B-B14F-4D97-AF65-F5344CB8AC3E}">
        <p14:creationId xmlns:p14="http://schemas.microsoft.com/office/powerpoint/2010/main" val="15073024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Here we show the</a:t>
            </a:r>
            <a:r>
              <a:rPr lang="en-US" altLang="zh-CN" baseline="0" dirty="0" smtClean="0"/>
              <a:t> visualization result of the private test set using our method. Take the top-left one as example, the model generate a sentence which describe the activity </a:t>
            </a:r>
            <a:r>
              <a:rPr lang="en-US" altLang="zh-CN" baseline="0" dirty="0" smtClean="0"/>
              <a:t>which is solve a </a:t>
            </a:r>
            <a:r>
              <a:rPr lang="en-US" altLang="zh-CN" baseline="0" dirty="0" err="1" smtClean="0"/>
              <a:t>rubik’s</a:t>
            </a:r>
            <a:r>
              <a:rPr lang="en-US" altLang="zh-CN" baseline="0" dirty="0" smtClean="0"/>
              <a:t> cube of </a:t>
            </a:r>
            <a:r>
              <a:rPr lang="en-US" altLang="zh-CN" baseline="0" dirty="0" smtClean="0"/>
              <a:t>the man accurately. But it should be noticed that the end of the sentence looks illegal. The bad ending problem is a common problem why use self-critical training with the Cider metric as reward. This issue will be addressed in our future works.</a:t>
            </a:r>
            <a:endParaRPr lang="zh-CN" altLang="en-US" dirty="0"/>
          </a:p>
        </p:txBody>
      </p:sp>
      <p:sp>
        <p:nvSpPr>
          <p:cNvPr id="4" name="灯片编号占位符 3"/>
          <p:cNvSpPr>
            <a:spLocks noGrp="1"/>
          </p:cNvSpPr>
          <p:nvPr>
            <p:ph type="sldNum" sz="quarter" idx="10"/>
          </p:nvPr>
        </p:nvSpPr>
        <p:spPr/>
        <p:txBody>
          <a:bodyPr/>
          <a:lstStyle/>
          <a:p>
            <a:fld id="{0ABAFCA0-6CB1-4392-BEF4-43488DD14348}" type="slidenum">
              <a:rPr lang="zh-CN" altLang="en-US" smtClean="0"/>
              <a:t>10</a:t>
            </a:fld>
            <a:endParaRPr lang="zh-CN" altLang="en-US"/>
          </a:p>
        </p:txBody>
      </p:sp>
    </p:spTree>
    <p:extLst>
      <p:ext uri="{BB962C8B-B14F-4D97-AF65-F5344CB8AC3E}">
        <p14:creationId xmlns:p14="http://schemas.microsoft.com/office/powerpoint/2010/main" val="29239219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This slide show some failure</a:t>
            </a:r>
            <a:r>
              <a:rPr lang="en-US" altLang="zh-CN" baseline="0" dirty="0" smtClean="0"/>
              <a:t> cases. Either actions, objects or attributes are incorrectly decoded in these examples.</a:t>
            </a:r>
            <a:endParaRPr lang="zh-CN" altLang="en-US" dirty="0"/>
          </a:p>
        </p:txBody>
      </p:sp>
      <p:sp>
        <p:nvSpPr>
          <p:cNvPr id="4" name="灯片编号占位符 3"/>
          <p:cNvSpPr>
            <a:spLocks noGrp="1"/>
          </p:cNvSpPr>
          <p:nvPr>
            <p:ph type="sldNum" sz="quarter" idx="10"/>
          </p:nvPr>
        </p:nvSpPr>
        <p:spPr/>
        <p:txBody>
          <a:bodyPr/>
          <a:lstStyle/>
          <a:p>
            <a:fld id="{0ABAFCA0-6CB1-4392-BEF4-43488DD14348}" type="slidenum">
              <a:rPr lang="zh-CN" altLang="en-US" smtClean="0"/>
              <a:t>11</a:t>
            </a:fld>
            <a:endParaRPr lang="zh-CN" altLang="en-US"/>
          </a:p>
        </p:txBody>
      </p:sp>
    </p:spTree>
    <p:extLst>
      <p:ext uri="{BB962C8B-B14F-4D97-AF65-F5344CB8AC3E}">
        <p14:creationId xmlns:p14="http://schemas.microsoft.com/office/powerpoint/2010/main" val="33219370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The final leaderboard of English and Chinese captioning tasks</a:t>
            </a:r>
            <a:r>
              <a:rPr lang="en-US" altLang="zh-CN" baseline="0" dirty="0" smtClean="0"/>
              <a:t> are shown here. For both two tasks, we achieve the second place.</a:t>
            </a:r>
            <a:endParaRPr lang="zh-CN" altLang="en-US" dirty="0"/>
          </a:p>
        </p:txBody>
      </p:sp>
      <p:sp>
        <p:nvSpPr>
          <p:cNvPr id="4" name="灯片编号占位符 3"/>
          <p:cNvSpPr>
            <a:spLocks noGrp="1"/>
          </p:cNvSpPr>
          <p:nvPr>
            <p:ph type="sldNum" sz="quarter" idx="10"/>
          </p:nvPr>
        </p:nvSpPr>
        <p:spPr/>
        <p:txBody>
          <a:bodyPr/>
          <a:lstStyle/>
          <a:p>
            <a:fld id="{0ABAFCA0-6CB1-4392-BEF4-43488DD14348}" type="slidenum">
              <a:rPr lang="zh-CN" altLang="en-US" smtClean="0"/>
              <a:t>12</a:t>
            </a:fld>
            <a:endParaRPr lang="zh-CN" altLang="en-US"/>
          </a:p>
        </p:txBody>
      </p:sp>
    </p:spTree>
    <p:extLst>
      <p:ext uri="{BB962C8B-B14F-4D97-AF65-F5344CB8AC3E}">
        <p14:creationId xmlns:p14="http://schemas.microsoft.com/office/powerpoint/2010/main" val="27573391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Thank</a:t>
            </a:r>
            <a:r>
              <a:rPr lang="en-US" altLang="zh-CN" baseline="0" dirty="0" smtClean="0"/>
              <a:t> you for your time. Any questions are welcomed. </a:t>
            </a:r>
            <a:endParaRPr lang="zh-CN" altLang="en-US" dirty="0"/>
          </a:p>
        </p:txBody>
      </p:sp>
      <p:sp>
        <p:nvSpPr>
          <p:cNvPr id="4" name="灯片编号占位符 3"/>
          <p:cNvSpPr>
            <a:spLocks noGrp="1"/>
          </p:cNvSpPr>
          <p:nvPr>
            <p:ph type="sldNum" sz="quarter" idx="10"/>
          </p:nvPr>
        </p:nvSpPr>
        <p:spPr/>
        <p:txBody>
          <a:bodyPr/>
          <a:lstStyle/>
          <a:p>
            <a:fld id="{0ABAFCA0-6CB1-4392-BEF4-43488DD14348}" type="slidenum">
              <a:rPr lang="zh-CN" altLang="en-US" smtClean="0"/>
              <a:t>13</a:t>
            </a:fld>
            <a:endParaRPr lang="zh-CN" altLang="en-US"/>
          </a:p>
        </p:txBody>
      </p:sp>
    </p:spTree>
    <p:extLst>
      <p:ext uri="{BB962C8B-B14F-4D97-AF65-F5344CB8AC3E}">
        <p14:creationId xmlns:p14="http://schemas.microsoft.com/office/powerpoint/2010/main" val="14385914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First,</a:t>
            </a:r>
            <a:r>
              <a:rPr lang="en-US" altLang="zh-CN" baseline="0" dirty="0" smtClean="0"/>
              <a:t> please allow me to introduce our team members. Our team consists of three members from </a:t>
            </a:r>
            <a:r>
              <a:rPr lang="en-US" altLang="zh-CN" sz="1200" baseline="30000" dirty="0" smtClean="0"/>
              <a:t>1</a:t>
            </a:r>
            <a:r>
              <a:rPr lang="en-US" altLang="zh-CN" sz="1200" dirty="0" smtClean="0"/>
              <a:t>Samsung Research China –Beijing and</a:t>
            </a:r>
            <a:r>
              <a:rPr lang="en-US" altLang="zh-CN" sz="1200" baseline="0" dirty="0" smtClean="0"/>
              <a:t> Peking University. </a:t>
            </a:r>
            <a:r>
              <a:rPr lang="en-US" altLang="zh-CN" sz="1200" baseline="0" dirty="0" err="1" smtClean="0"/>
              <a:t>Ke</a:t>
            </a:r>
            <a:r>
              <a:rPr lang="en-US" altLang="zh-CN" sz="1200" baseline="0" dirty="0" smtClean="0"/>
              <a:t> Lin and </a:t>
            </a:r>
            <a:r>
              <a:rPr lang="en-US" altLang="zh-CN" sz="1200" baseline="0" dirty="0" err="1" smtClean="0"/>
              <a:t>Zhuoxin</a:t>
            </a:r>
            <a:r>
              <a:rPr lang="en-US" altLang="zh-CN" sz="1200" baseline="0" dirty="0" smtClean="0"/>
              <a:t> </a:t>
            </a:r>
            <a:r>
              <a:rPr lang="en-US" altLang="zh-CN" sz="1200" baseline="0" dirty="0" err="1" smtClean="0"/>
              <a:t>Gan</a:t>
            </a:r>
            <a:r>
              <a:rPr lang="en-US" altLang="zh-CN" sz="1200" baseline="0" dirty="0" smtClean="0"/>
              <a:t> are from </a:t>
            </a:r>
            <a:r>
              <a:rPr lang="en-US" altLang="zh-CN" sz="1200" baseline="30000" dirty="0" smtClean="0"/>
              <a:t>1</a:t>
            </a:r>
            <a:r>
              <a:rPr lang="en-US" altLang="zh-CN" sz="1200" dirty="0" smtClean="0"/>
              <a:t>Samsung Research China –Beijing. </a:t>
            </a:r>
            <a:r>
              <a:rPr lang="en-US" altLang="zh-CN" sz="1200" dirty="0" err="1" smtClean="0"/>
              <a:t>Ke</a:t>
            </a:r>
            <a:r>
              <a:rPr lang="en-US" altLang="zh-CN" sz="1200" dirty="0" smtClean="0"/>
              <a:t> Lin and </a:t>
            </a:r>
            <a:r>
              <a:rPr lang="en-US" altLang="zh-CN" sz="1200" dirty="0" err="1" smtClean="0"/>
              <a:t>Liwei</a:t>
            </a:r>
            <a:r>
              <a:rPr lang="en-US" altLang="zh-CN" sz="1200" dirty="0" smtClean="0"/>
              <a:t> Wang are from Peking University. I</a:t>
            </a:r>
            <a:r>
              <a:rPr lang="en-US" altLang="zh-CN" sz="1200" baseline="0" dirty="0" smtClean="0"/>
              <a:t> am </a:t>
            </a:r>
            <a:r>
              <a:rPr lang="en-US" altLang="zh-CN" sz="1200" baseline="0" dirty="0" err="1" smtClean="0"/>
              <a:t>Ke</a:t>
            </a:r>
            <a:r>
              <a:rPr lang="en-US" altLang="zh-CN" sz="1200" baseline="0" dirty="0" smtClean="0"/>
              <a:t> Lin, today I will introduce our method for this challenge on behalf of our team.</a:t>
            </a:r>
            <a:endParaRPr lang="zh-CN" altLang="en-US" dirty="0"/>
          </a:p>
        </p:txBody>
      </p:sp>
      <p:sp>
        <p:nvSpPr>
          <p:cNvPr id="4" name="灯片编号占位符 3"/>
          <p:cNvSpPr>
            <a:spLocks noGrp="1"/>
          </p:cNvSpPr>
          <p:nvPr>
            <p:ph type="sldNum" sz="quarter" idx="10"/>
          </p:nvPr>
        </p:nvSpPr>
        <p:spPr/>
        <p:txBody>
          <a:bodyPr/>
          <a:lstStyle/>
          <a:p>
            <a:fld id="{0ABAFCA0-6CB1-4392-BEF4-43488DD14348}" type="slidenum">
              <a:rPr lang="zh-CN" altLang="en-US" smtClean="0"/>
              <a:t>2</a:t>
            </a:fld>
            <a:endParaRPr lang="zh-CN" altLang="en-US"/>
          </a:p>
        </p:txBody>
      </p:sp>
    </p:spTree>
    <p:extLst>
      <p:ext uri="{BB962C8B-B14F-4D97-AF65-F5344CB8AC3E}">
        <p14:creationId xmlns:p14="http://schemas.microsoft.com/office/powerpoint/2010/main" val="7551082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The VATEX dataset contains </a:t>
            </a:r>
            <a:r>
              <a:rPr lang="en-US" altLang="zh-CN" dirty="0" smtClean="0"/>
              <a:t>over 41250 video clips in 10 seconds and each video clip depicts a single activity. Each video clip has 10 English descriptions and 10 Chinese descriptions. We use the official 25991 training examples as training data and 3000 validation examples for validation. </a:t>
            </a:r>
          </a:p>
          <a:p>
            <a:endParaRPr lang="en-US" altLang="zh-CN" dirty="0" smtClean="0"/>
          </a:p>
          <a:p>
            <a:r>
              <a:rPr lang="en-US" altLang="zh-CN" dirty="0" smtClean="0"/>
              <a:t>For caption preprocessing, we follow the standard caption pre-processing procedure including converting all words to lower cases, tokenizing on white space, clipping sentences over 30 words and filtering words which occur at least five times. We use open source </a:t>
            </a:r>
            <a:r>
              <a:rPr lang="en-US" altLang="zh-CN" dirty="0" err="1" smtClean="0"/>
              <a:t>Jieba</a:t>
            </a:r>
            <a:r>
              <a:rPr lang="en-US" altLang="zh-CN" dirty="0" smtClean="0"/>
              <a:t> toolbox to segment the Chinese words. The final vocabulary sizes are 10260 for VATEX English task, 12776 for VATEX Chinese task. </a:t>
            </a:r>
          </a:p>
          <a:p>
            <a:endParaRPr lang="en-US" altLang="zh-CN" dirty="0" smtClean="0"/>
          </a:p>
          <a:p>
            <a:r>
              <a:rPr lang="en-US" altLang="zh-CN" dirty="0" smtClean="0"/>
              <a:t>For video data, we use a python crawler to get the video from </a:t>
            </a:r>
            <a:r>
              <a:rPr lang="en-US" altLang="zh-CN" dirty="0" err="1" smtClean="0"/>
              <a:t>youtube</a:t>
            </a:r>
            <a:r>
              <a:rPr lang="en-US" altLang="zh-CN" dirty="0" smtClean="0"/>
              <a:t>. About 155 videos</a:t>
            </a:r>
            <a:r>
              <a:rPr lang="en-US" altLang="zh-CN" baseline="0" dirty="0" smtClean="0"/>
              <a:t> are unavailable now. W</a:t>
            </a:r>
            <a:r>
              <a:rPr lang="en-US" altLang="zh-CN" dirty="0" smtClean="0"/>
              <a:t>e uniformly sample 32 frames for each video clip. We also</a:t>
            </a:r>
            <a:r>
              <a:rPr lang="en-US" altLang="zh-CN" baseline="0" dirty="0" smtClean="0"/>
              <a:t> extract the audio from the video.</a:t>
            </a:r>
            <a:r>
              <a:rPr lang="en-US" altLang="zh-CN" dirty="0" smtClean="0"/>
              <a:t> </a:t>
            </a:r>
            <a:endParaRPr lang="zh-CN" altLang="en-US" dirty="0"/>
          </a:p>
        </p:txBody>
      </p:sp>
      <p:sp>
        <p:nvSpPr>
          <p:cNvPr id="4" name="灯片编号占位符 3"/>
          <p:cNvSpPr>
            <a:spLocks noGrp="1"/>
          </p:cNvSpPr>
          <p:nvPr>
            <p:ph type="sldNum" sz="quarter" idx="10"/>
          </p:nvPr>
        </p:nvSpPr>
        <p:spPr/>
        <p:txBody>
          <a:bodyPr/>
          <a:lstStyle/>
          <a:p>
            <a:fld id="{0ABAFCA0-6CB1-4392-BEF4-43488DD14348}" type="slidenum">
              <a:rPr lang="zh-CN" altLang="en-US" smtClean="0"/>
              <a:t>3</a:t>
            </a:fld>
            <a:endParaRPr lang="zh-CN" altLang="en-US"/>
          </a:p>
        </p:txBody>
      </p:sp>
    </p:spTree>
    <p:extLst>
      <p:ext uri="{BB962C8B-B14F-4D97-AF65-F5344CB8AC3E}">
        <p14:creationId xmlns:p14="http://schemas.microsoft.com/office/powerpoint/2010/main" val="37976213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To enlarge the representation ability of the encoder, we extract multi-model feature from motion, appearance, semantic and audio domains. </a:t>
            </a:r>
          </a:p>
          <a:p>
            <a:endParaRPr lang="en-US" altLang="zh-CN" dirty="0" smtClean="0"/>
          </a:p>
          <a:p>
            <a:r>
              <a:rPr lang="en-US" altLang="zh-CN" dirty="0" smtClean="0"/>
              <a:t>In order to get motion feature of a given video, we use three types of 3-D CNN </a:t>
            </a:r>
            <a:r>
              <a:rPr lang="en-US" altLang="zh-CN" dirty="0" smtClean="0"/>
              <a:t>networks. </a:t>
            </a:r>
            <a:r>
              <a:rPr lang="en-US" altLang="zh-CN" dirty="0" smtClean="0"/>
              <a:t>First, we use the I3D feature provided by the VATEX challenge organizers. Another 3d network is an ECO network </a:t>
            </a:r>
            <a:r>
              <a:rPr lang="en-US" altLang="zh-CN" dirty="0" err="1" smtClean="0"/>
              <a:t>pretrained</a:t>
            </a:r>
            <a:r>
              <a:rPr lang="en-US" altLang="zh-CN" dirty="0" smtClean="0"/>
              <a:t> on Kinetics-400 dataset to extract 2-D and</a:t>
            </a:r>
            <a:r>
              <a:rPr lang="en-US" altLang="zh-CN" baseline="0" dirty="0" smtClean="0"/>
              <a:t> </a:t>
            </a:r>
            <a:r>
              <a:rPr lang="en-US" altLang="zh-CN" dirty="0" smtClean="0"/>
              <a:t>3-D fusion feature. We also use a 3-D CNN network </a:t>
            </a:r>
            <a:r>
              <a:rPr lang="en-US" altLang="zh-CN" dirty="0" err="1" smtClean="0"/>
              <a:t>SlowFast</a:t>
            </a:r>
            <a:r>
              <a:rPr lang="en-US" altLang="zh-CN" dirty="0" smtClean="0"/>
              <a:t> network </a:t>
            </a:r>
            <a:r>
              <a:rPr lang="en-US" altLang="zh-CN" dirty="0" err="1" smtClean="0"/>
              <a:t>pretrained</a:t>
            </a:r>
            <a:r>
              <a:rPr lang="en-US" altLang="zh-CN" dirty="0" smtClean="0"/>
              <a:t> on Kinetics-600 dataset, which has the identical data distribution of VATEX. </a:t>
            </a:r>
          </a:p>
          <a:p>
            <a:endParaRPr lang="en-US" altLang="zh-CN" dirty="0" smtClean="0"/>
          </a:p>
          <a:p>
            <a:r>
              <a:rPr lang="en-US" altLang="zh-CN" dirty="0" smtClean="0"/>
              <a:t>In order to obtain the appearance feature, we use the </a:t>
            </a:r>
            <a:r>
              <a:rPr lang="en-US" altLang="zh-CN" dirty="0" err="1" smtClean="0"/>
              <a:t>PNASNet</a:t>
            </a:r>
            <a:r>
              <a:rPr lang="en-US" altLang="zh-CN" dirty="0" smtClean="0"/>
              <a:t> </a:t>
            </a:r>
            <a:r>
              <a:rPr lang="en-US" altLang="zh-CN" dirty="0" err="1" smtClean="0"/>
              <a:t>pretrained</a:t>
            </a:r>
            <a:r>
              <a:rPr lang="en-US" altLang="zh-CN" dirty="0" smtClean="0"/>
              <a:t> on ImageNet on every extracted frame. Inspired by bottom-up attention, local feature is also important for caption generation, so we also extract regional feature using a Faster R-CNN model </a:t>
            </a:r>
            <a:r>
              <a:rPr lang="en-US" altLang="zh-CN" dirty="0" err="1" smtClean="0"/>
              <a:t>pretrained</a:t>
            </a:r>
            <a:r>
              <a:rPr lang="en-US" altLang="zh-CN" dirty="0" smtClean="0"/>
              <a:t> on Visual Genome dataset for each extracted frame. Feature from different proposals are averaged to form the bottom-up feature for one frame.</a:t>
            </a:r>
          </a:p>
          <a:p>
            <a:endParaRPr lang="en-US" altLang="zh-CN" dirty="0" smtClean="0"/>
          </a:p>
          <a:p>
            <a:r>
              <a:rPr lang="en-US" altLang="zh-CN" dirty="0" smtClean="0"/>
              <a:t>Inspired by some prior work, semantic prior is also helpful for video captioning. We manually select the 300 most frequent words from training and validation set as attributes. The semantic encoder consists of a multi-layer-perceptron on top of the visual features. We also extract topic ground truth from the training and validation set. Attribute and topic detection is treated as a multi-label classification. We concatenate the predicted probability distribution of attributes/topic and the probability distribution of ECO, </a:t>
            </a:r>
            <a:r>
              <a:rPr lang="en-US" altLang="zh-CN" dirty="0" err="1" smtClean="0"/>
              <a:t>PNASNet</a:t>
            </a:r>
            <a:r>
              <a:rPr lang="en-US" altLang="zh-CN" dirty="0" smtClean="0"/>
              <a:t> and </a:t>
            </a:r>
            <a:r>
              <a:rPr lang="en-US" altLang="zh-CN" dirty="0" err="1" smtClean="0"/>
              <a:t>SlowFast</a:t>
            </a:r>
            <a:r>
              <a:rPr lang="en-US" altLang="zh-CN" dirty="0" smtClean="0"/>
              <a:t> as the semantic feature. Note that semantic feature is a one dimensional vector, we duplicate the semantic feature for N times to align the semantic feature with the dimensions of other visual features, where N</a:t>
            </a:r>
            <a:r>
              <a:rPr lang="en-US" altLang="zh-CN" baseline="0" dirty="0" smtClean="0"/>
              <a:t> </a:t>
            </a:r>
            <a:r>
              <a:rPr lang="en-US" altLang="zh-CN" dirty="0" smtClean="0"/>
              <a:t>is the number of frames.</a:t>
            </a:r>
          </a:p>
          <a:p>
            <a:endParaRPr lang="en-US" altLang="zh-CN" dirty="0" smtClean="0"/>
          </a:p>
          <a:p>
            <a:r>
              <a:rPr lang="en-US" altLang="zh-CN" dirty="0" smtClean="0"/>
              <a:t>we also extract audio feature because audio from a video is also a powerful additional information. Our video feature extractor is a </a:t>
            </a:r>
            <a:r>
              <a:rPr lang="en-US" altLang="zh-CN" dirty="0" err="1" smtClean="0"/>
              <a:t>VGGish</a:t>
            </a:r>
            <a:r>
              <a:rPr lang="en-US" altLang="zh-CN" dirty="0" smtClean="0"/>
              <a:t> network </a:t>
            </a:r>
            <a:r>
              <a:rPr lang="en-US" altLang="zh-CN" dirty="0" err="1" smtClean="0"/>
              <a:t>pretrained</a:t>
            </a:r>
            <a:r>
              <a:rPr lang="en-US" altLang="zh-CN" dirty="0" smtClean="0"/>
              <a:t> on </a:t>
            </a:r>
            <a:r>
              <a:rPr lang="en-US" altLang="zh-CN" dirty="0" err="1" smtClean="0"/>
              <a:t>Audioset</a:t>
            </a:r>
            <a:r>
              <a:rPr lang="en-US" altLang="zh-CN" dirty="0" smtClean="0"/>
              <a:t> dataset. We extract MEL-spectrogram patches for each audio. The sample rate of the audio is 16 KHz. The number of Mel filters is 64. The STFT window length is 25 </a:t>
            </a:r>
            <a:r>
              <a:rPr lang="en-US" altLang="zh-CN" dirty="0" err="1" smtClean="0"/>
              <a:t>ms</a:t>
            </a:r>
            <a:r>
              <a:rPr lang="en-US" altLang="zh-CN" dirty="0" smtClean="0"/>
              <a:t> and top length is 10 </a:t>
            </a:r>
            <a:r>
              <a:rPr lang="en-US" altLang="zh-CN" dirty="0" err="1" smtClean="0"/>
              <a:t>ms.</a:t>
            </a:r>
            <a:r>
              <a:rPr lang="en-US" altLang="zh-CN" dirty="0" smtClean="0"/>
              <a:t> </a:t>
            </a:r>
            <a:endParaRPr lang="zh-CN" altLang="en-US" dirty="0"/>
          </a:p>
        </p:txBody>
      </p:sp>
      <p:sp>
        <p:nvSpPr>
          <p:cNvPr id="4" name="灯片编号占位符 3"/>
          <p:cNvSpPr>
            <a:spLocks noGrp="1"/>
          </p:cNvSpPr>
          <p:nvPr>
            <p:ph type="sldNum" sz="quarter" idx="10"/>
          </p:nvPr>
        </p:nvSpPr>
        <p:spPr/>
        <p:txBody>
          <a:bodyPr/>
          <a:lstStyle/>
          <a:p>
            <a:fld id="{0ABAFCA0-6CB1-4392-BEF4-43488DD14348}" type="slidenum">
              <a:rPr lang="zh-CN" altLang="en-US" smtClean="0"/>
              <a:t>4</a:t>
            </a:fld>
            <a:endParaRPr lang="zh-CN" altLang="en-US"/>
          </a:p>
        </p:txBody>
      </p:sp>
    </p:spTree>
    <p:extLst>
      <p:ext uri="{BB962C8B-B14F-4D97-AF65-F5344CB8AC3E}">
        <p14:creationId xmlns:p14="http://schemas.microsoft.com/office/powerpoint/2010/main" val="28850565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We conduct </a:t>
            </a:r>
            <a:r>
              <a:rPr lang="en-US" altLang="zh-CN" dirty="0" smtClean="0"/>
              <a:t>a</a:t>
            </a:r>
            <a:r>
              <a:rPr lang="en-US" altLang="zh-CN" baseline="0" dirty="0" smtClean="0"/>
              <a:t> </a:t>
            </a:r>
            <a:r>
              <a:rPr lang="en-US" altLang="zh-CN" baseline="0" dirty="0" smtClean="0"/>
              <a:t>simple ablation study on feature selection. We gradually increase the types of features, from only ECO feature to all features. Features of different types are averaged to feed to a top-down decoder. The result show that all features are helpful for the </a:t>
            </a:r>
            <a:r>
              <a:rPr lang="en-US" altLang="zh-CN" baseline="0" dirty="0" err="1" smtClean="0"/>
              <a:t>CIDEr</a:t>
            </a:r>
            <a:r>
              <a:rPr lang="en-US" altLang="zh-CN" baseline="0" dirty="0" smtClean="0"/>
              <a:t> metric. Among all features, </a:t>
            </a:r>
            <a:r>
              <a:rPr lang="en-US" altLang="zh-CN" baseline="0" dirty="0" err="1" smtClean="0"/>
              <a:t>slowfast</a:t>
            </a:r>
            <a:r>
              <a:rPr lang="en-US" altLang="zh-CN" baseline="0" dirty="0" smtClean="0"/>
              <a:t> feature, semantic feature and audio feature are the most </a:t>
            </a:r>
            <a:r>
              <a:rPr lang="en-US" altLang="zh-CN" baseline="0" dirty="0" smtClean="0"/>
              <a:t>helpful features</a:t>
            </a:r>
            <a:r>
              <a:rPr lang="en-US" altLang="zh-CN" baseline="0" dirty="0" smtClean="0"/>
              <a:t>.</a:t>
            </a:r>
            <a:endParaRPr lang="zh-CN" altLang="en-US" dirty="0"/>
          </a:p>
        </p:txBody>
      </p:sp>
      <p:sp>
        <p:nvSpPr>
          <p:cNvPr id="4" name="灯片编号占位符 3"/>
          <p:cNvSpPr>
            <a:spLocks noGrp="1"/>
          </p:cNvSpPr>
          <p:nvPr>
            <p:ph type="sldNum" sz="quarter" idx="10"/>
          </p:nvPr>
        </p:nvSpPr>
        <p:spPr/>
        <p:txBody>
          <a:bodyPr/>
          <a:lstStyle/>
          <a:p>
            <a:fld id="{0ABAFCA0-6CB1-4392-BEF4-43488DD14348}" type="slidenum">
              <a:rPr lang="zh-CN" altLang="en-US" smtClean="0"/>
              <a:t>5</a:t>
            </a:fld>
            <a:endParaRPr lang="zh-CN" altLang="en-US"/>
          </a:p>
        </p:txBody>
      </p:sp>
    </p:spTree>
    <p:extLst>
      <p:ext uri="{BB962C8B-B14F-4D97-AF65-F5344CB8AC3E}">
        <p14:creationId xmlns:p14="http://schemas.microsoft.com/office/powerpoint/2010/main" val="531172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We apply two types of decoders in this work, top-down model and X-LAN model. Top-down consists of a two-layer GRU and an attention module. X-LAN employs a novel X-Linear attention block which fully leverages bilinear pooling to selectively focus on different visual information. </a:t>
            </a:r>
            <a:endParaRPr lang="zh-CN" altLang="en-US" dirty="0"/>
          </a:p>
        </p:txBody>
      </p:sp>
      <p:sp>
        <p:nvSpPr>
          <p:cNvPr id="4" name="灯片编号占位符 3"/>
          <p:cNvSpPr>
            <a:spLocks noGrp="1"/>
          </p:cNvSpPr>
          <p:nvPr>
            <p:ph type="sldNum" sz="quarter" idx="10"/>
          </p:nvPr>
        </p:nvSpPr>
        <p:spPr/>
        <p:txBody>
          <a:bodyPr/>
          <a:lstStyle/>
          <a:p>
            <a:fld id="{0ABAFCA0-6CB1-4392-BEF4-43488DD14348}" type="slidenum">
              <a:rPr lang="zh-CN" altLang="en-US" smtClean="0"/>
              <a:t>6</a:t>
            </a:fld>
            <a:endParaRPr lang="zh-CN" altLang="en-US"/>
          </a:p>
        </p:txBody>
      </p:sp>
    </p:spTree>
    <p:extLst>
      <p:ext uri="{BB962C8B-B14F-4D97-AF65-F5344CB8AC3E}">
        <p14:creationId xmlns:p14="http://schemas.microsoft.com/office/powerpoint/2010/main" val="6993893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smtClean="0"/>
              <a:t>The</a:t>
            </a:r>
            <a:r>
              <a:rPr lang="en-US" altLang="zh-CN" baseline="0" dirty="0" smtClean="0"/>
              <a:t> whole architecture of our method is shown here. We extract multi-modal feature and use a feature attention module to attend on different features</a:t>
            </a:r>
            <a:r>
              <a:rPr lang="en-US" altLang="zh-CN" baseline="0" dirty="0" smtClean="0"/>
              <a:t>. </a:t>
            </a:r>
            <a:r>
              <a:rPr lang="en-US" altLang="zh-CN" dirty="0" smtClean="0"/>
              <a:t>For top-down model, the  hidden state to compute attention is the hidden state of the first GRU. For X-LAN model, the hidden state to compute feature attention is the hidden state of the LSTM.</a:t>
            </a:r>
            <a:endParaRPr lang="zh-CN" altLang="en-US" dirty="0" smtClean="0"/>
          </a:p>
          <a:p>
            <a:r>
              <a:rPr lang="en-US" altLang="zh-CN" baseline="0" dirty="0" smtClean="0"/>
              <a:t> </a:t>
            </a:r>
            <a:r>
              <a:rPr lang="en-US" altLang="zh-CN" baseline="0" dirty="0" smtClean="0"/>
              <a:t>We use two types of decoders, top-down and X-LAN. We also ensemble the result of the top-down model and X-LAN model step by </a:t>
            </a:r>
            <a:r>
              <a:rPr lang="en-US" altLang="zh-CN" baseline="0" dirty="0" smtClean="0"/>
              <a:t>step.</a:t>
            </a:r>
            <a:endParaRPr lang="zh-CN" altLang="en-US" dirty="0"/>
          </a:p>
        </p:txBody>
      </p:sp>
      <p:sp>
        <p:nvSpPr>
          <p:cNvPr id="4" name="灯片编号占位符 3"/>
          <p:cNvSpPr>
            <a:spLocks noGrp="1"/>
          </p:cNvSpPr>
          <p:nvPr>
            <p:ph type="sldNum" sz="quarter" idx="10"/>
          </p:nvPr>
        </p:nvSpPr>
        <p:spPr/>
        <p:txBody>
          <a:bodyPr/>
          <a:lstStyle/>
          <a:p>
            <a:fld id="{0ABAFCA0-6CB1-4392-BEF4-43488DD14348}" type="slidenum">
              <a:rPr lang="zh-CN" altLang="en-US" smtClean="0"/>
              <a:t>7</a:t>
            </a:fld>
            <a:endParaRPr lang="zh-CN" altLang="en-US"/>
          </a:p>
        </p:txBody>
      </p:sp>
    </p:spTree>
    <p:extLst>
      <p:ext uri="{BB962C8B-B14F-4D97-AF65-F5344CB8AC3E}">
        <p14:creationId xmlns:p14="http://schemas.microsoft.com/office/powerpoint/2010/main" val="16849387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We train the video captioning model with three stages. In the first stage, we use the traditional cross-entropy loss for 5 epochs. The learning rate is fixed at 5e-4. Then we leverage word-level oracle with learning rate of 5e-5. When the </a:t>
            </a:r>
            <a:r>
              <a:rPr lang="en-US" altLang="zh-CN" dirty="0" err="1" smtClean="0"/>
              <a:t>CIDEr</a:t>
            </a:r>
            <a:r>
              <a:rPr lang="en-US" altLang="zh-CN" dirty="0" smtClean="0"/>
              <a:t> score of the </a:t>
            </a:r>
            <a:r>
              <a:rPr lang="en-US" altLang="zh-CN" dirty="0" smtClean="0"/>
              <a:t>validation data </a:t>
            </a:r>
            <a:r>
              <a:rPr lang="en-US" altLang="zh-CN" dirty="0" smtClean="0"/>
              <a:t>is no longer growing for 2 epochs, we begin the third stage, self-critical policy gradient training. </a:t>
            </a:r>
            <a:r>
              <a:rPr lang="en-US" altLang="zh-CN" dirty="0" err="1" smtClean="0"/>
              <a:t>CIDEr</a:t>
            </a:r>
            <a:r>
              <a:rPr lang="en-US" altLang="zh-CN" dirty="0" smtClean="0"/>
              <a:t> and BLEU-4 are equally optimized. First, the learning rate is 5e-5. When the increase of </a:t>
            </a:r>
            <a:r>
              <a:rPr lang="en-US" altLang="zh-CN" dirty="0" err="1" smtClean="0"/>
              <a:t>CIDEr</a:t>
            </a:r>
            <a:r>
              <a:rPr lang="en-US" altLang="zh-CN" dirty="0" smtClean="0"/>
              <a:t> metric is saturated, we decreased the learning rate to 5e-6to train the model until convergence.</a:t>
            </a:r>
          </a:p>
          <a:p>
            <a:endParaRPr lang="en-US" altLang="zh-CN" dirty="0" smtClean="0"/>
          </a:p>
          <a:p>
            <a:r>
              <a:rPr lang="en-US" altLang="zh-CN" dirty="0" smtClean="0"/>
              <a:t>We</a:t>
            </a:r>
            <a:r>
              <a:rPr lang="en-US" altLang="zh-CN" baseline="0" dirty="0" smtClean="0"/>
              <a:t> also use some tricks as well. We use beam search to enlarge the searching space for decoding. We also use </a:t>
            </a:r>
            <a:r>
              <a:rPr lang="en-US" altLang="zh-CN" baseline="0" dirty="0" smtClean="0"/>
              <a:t>an </a:t>
            </a:r>
            <a:r>
              <a:rPr lang="en-US" altLang="zh-CN" baseline="0" dirty="0" smtClean="0"/>
              <a:t>output dropout approach </a:t>
            </a:r>
            <a:r>
              <a:rPr lang="en-US" altLang="zh-CN" baseline="0" dirty="0" smtClean="0"/>
              <a:t>by masking some words when </a:t>
            </a:r>
            <a:r>
              <a:rPr lang="en-US" altLang="zh-CN" baseline="0" dirty="0" smtClean="0"/>
              <a:t>computing the </a:t>
            </a:r>
            <a:r>
              <a:rPr lang="en-US" altLang="zh-CN" baseline="0" dirty="0" smtClean="0"/>
              <a:t>loss. </a:t>
            </a:r>
            <a:r>
              <a:rPr lang="en-US" altLang="zh-CN" baseline="0" dirty="0" smtClean="0"/>
              <a:t>This operation </a:t>
            </a:r>
            <a:r>
              <a:rPr lang="en-US" altLang="zh-CN" baseline="0" dirty="0" smtClean="0"/>
              <a:t>brings </a:t>
            </a:r>
            <a:r>
              <a:rPr lang="en-US" altLang="zh-CN" baseline="0" dirty="0" smtClean="0"/>
              <a:t>about 0.5 </a:t>
            </a:r>
            <a:r>
              <a:rPr lang="en-US" altLang="zh-CN" baseline="0" dirty="0" err="1" smtClean="0"/>
              <a:t>CIDEr</a:t>
            </a:r>
            <a:r>
              <a:rPr lang="en-US" altLang="zh-CN" baseline="0" dirty="0" smtClean="0"/>
              <a:t> increasing. </a:t>
            </a:r>
            <a:endParaRPr lang="zh-CN" altLang="en-US" dirty="0"/>
          </a:p>
        </p:txBody>
      </p:sp>
      <p:sp>
        <p:nvSpPr>
          <p:cNvPr id="4" name="灯片编号占位符 3"/>
          <p:cNvSpPr>
            <a:spLocks noGrp="1"/>
          </p:cNvSpPr>
          <p:nvPr>
            <p:ph type="sldNum" sz="quarter" idx="10"/>
          </p:nvPr>
        </p:nvSpPr>
        <p:spPr/>
        <p:txBody>
          <a:bodyPr/>
          <a:lstStyle/>
          <a:p>
            <a:fld id="{0ABAFCA0-6CB1-4392-BEF4-43488DD14348}" type="slidenum">
              <a:rPr lang="zh-CN" altLang="en-US" smtClean="0"/>
              <a:t>8</a:t>
            </a:fld>
            <a:endParaRPr lang="zh-CN" altLang="en-US"/>
          </a:p>
        </p:txBody>
      </p:sp>
    </p:spTree>
    <p:extLst>
      <p:ext uri="{BB962C8B-B14F-4D97-AF65-F5344CB8AC3E}">
        <p14:creationId xmlns:p14="http://schemas.microsoft.com/office/powerpoint/2010/main" val="12565835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We</a:t>
            </a:r>
            <a:r>
              <a:rPr lang="en-US" altLang="zh-CN" baseline="0" dirty="0" smtClean="0"/>
              <a:t> </a:t>
            </a:r>
            <a:r>
              <a:rPr lang="en-US" altLang="zh-CN" dirty="0" smtClean="0"/>
              <a:t>show the quantitative result of the English and Chinese captioning tasks. For both English and Chinese captioning, X-LAN has better performance than top-down on validation set. The ensemble result achieves 0.76 </a:t>
            </a:r>
            <a:r>
              <a:rPr lang="en-US" altLang="zh-CN" dirty="0" err="1" smtClean="0"/>
              <a:t>CIDEr</a:t>
            </a:r>
            <a:r>
              <a:rPr lang="en-US" altLang="zh-CN" dirty="0" smtClean="0"/>
              <a:t> for English test set and 0.504 for Chinese test set. This result ranks 2nd on both English and Chinese captioning private test leaderboard.</a:t>
            </a:r>
            <a:endParaRPr lang="zh-CN" altLang="en-US" dirty="0"/>
          </a:p>
        </p:txBody>
      </p:sp>
      <p:sp>
        <p:nvSpPr>
          <p:cNvPr id="4" name="灯片编号占位符 3"/>
          <p:cNvSpPr>
            <a:spLocks noGrp="1"/>
          </p:cNvSpPr>
          <p:nvPr>
            <p:ph type="sldNum" sz="quarter" idx="10"/>
          </p:nvPr>
        </p:nvSpPr>
        <p:spPr/>
        <p:txBody>
          <a:bodyPr/>
          <a:lstStyle/>
          <a:p>
            <a:fld id="{0ABAFCA0-6CB1-4392-BEF4-43488DD14348}" type="slidenum">
              <a:rPr lang="zh-CN" altLang="en-US" smtClean="0"/>
              <a:t>9</a:t>
            </a:fld>
            <a:endParaRPr lang="zh-CN" altLang="en-US"/>
          </a:p>
        </p:txBody>
      </p:sp>
    </p:spTree>
    <p:extLst>
      <p:ext uri="{BB962C8B-B14F-4D97-AF65-F5344CB8AC3E}">
        <p14:creationId xmlns:p14="http://schemas.microsoft.com/office/powerpoint/2010/main" val="25259878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13544F33-33CA-4854-9BD3-F361045C9676}" type="datetimeFigureOut">
              <a:rPr lang="zh-CN" altLang="en-US" smtClean="0"/>
              <a:t>2020/6/15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7B02EE0-BF1F-46B9-9B69-BC73EAAEDB45}" type="slidenum">
              <a:rPr lang="zh-CN" altLang="en-US" smtClean="0"/>
              <a:t>‹#›</a:t>
            </a:fld>
            <a:endParaRPr lang="zh-CN" altLang="en-US"/>
          </a:p>
        </p:txBody>
      </p:sp>
    </p:spTree>
    <p:extLst>
      <p:ext uri="{BB962C8B-B14F-4D97-AF65-F5344CB8AC3E}">
        <p14:creationId xmlns:p14="http://schemas.microsoft.com/office/powerpoint/2010/main" val="23642115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13544F33-33CA-4854-9BD3-F361045C9676}" type="datetimeFigureOut">
              <a:rPr lang="zh-CN" altLang="en-US" smtClean="0"/>
              <a:t>2020/6/15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7B02EE0-BF1F-46B9-9B69-BC73EAAEDB45}" type="slidenum">
              <a:rPr lang="zh-CN" altLang="en-US" smtClean="0"/>
              <a:t>‹#›</a:t>
            </a:fld>
            <a:endParaRPr lang="zh-CN" altLang="en-US"/>
          </a:p>
        </p:txBody>
      </p:sp>
    </p:spTree>
    <p:extLst>
      <p:ext uri="{BB962C8B-B14F-4D97-AF65-F5344CB8AC3E}">
        <p14:creationId xmlns:p14="http://schemas.microsoft.com/office/powerpoint/2010/main" val="16721090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13544F33-33CA-4854-9BD3-F361045C9676}" type="datetimeFigureOut">
              <a:rPr lang="zh-CN" altLang="en-US" smtClean="0"/>
              <a:t>2020/6/15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7B02EE0-BF1F-46B9-9B69-BC73EAAEDB45}" type="slidenum">
              <a:rPr lang="zh-CN" altLang="en-US" smtClean="0"/>
              <a:t>‹#›</a:t>
            </a:fld>
            <a:endParaRPr lang="zh-CN" altLang="en-US"/>
          </a:p>
        </p:txBody>
      </p:sp>
    </p:spTree>
    <p:extLst>
      <p:ext uri="{BB962C8B-B14F-4D97-AF65-F5344CB8AC3E}">
        <p14:creationId xmlns:p14="http://schemas.microsoft.com/office/powerpoint/2010/main" val="40606303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13544F33-33CA-4854-9BD3-F361045C9676}" type="datetimeFigureOut">
              <a:rPr lang="zh-CN" altLang="en-US" smtClean="0"/>
              <a:t>2020/6/15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7B02EE0-BF1F-46B9-9B69-BC73EAAEDB45}" type="slidenum">
              <a:rPr lang="zh-CN" altLang="en-US" smtClean="0"/>
              <a:t>‹#›</a:t>
            </a:fld>
            <a:endParaRPr lang="zh-CN" altLang="en-US"/>
          </a:p>
        </p:txBody>
      </p:sp>
    </p:spTree>
    <p:extLst>
      <p:ext uri="{BB962C8B-B14F-4D97-AF65-F5344CB8AC3E}">
        <p14:creationId xmlns:p14="http://schemas.microsoft.com/office/powerpoint/2010/main" val="40547480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13544F33-33CA-4854-9BD3-F361045C9676}" type="datetimeFigureOut">
              <a:rPr lang="zh-CN" altLang="en-US" smtClean="0"/>
              <a:t>2020/6/15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7B02EE0-BF1F-46B9-9B69-BC73EAAEDB45}" type="slidenum">
              <a:rPr lang="zh-CN" altLang="en-US" smtClean="0"/>
              <a:t>‹#›</a:t>
            </a:fld>
            <a:endParaRPr lang="zh-CN" altLang="en-US"/>
          </a:p>
        </p:txBody>
      </p:sp>
    </p:spTree>
    <p:extLst>
      <p:ext uri="{BB962C8B-B14F-4D97-AF65-F5344CB8AC3E}">
        <p14:creationId xmlns:p14="http://schemas.microsoft.com/office/powerpoint/2010/main" val="261248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13544F33-33CA-4854-9BD3-F361045C9676}" type="datetimeFigureOut">
              <a:rPr lang="zh-CN" altLang="en-US" smtClean="0"/>
              <a:t>2020/6/15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7B02EE0-BF1F-46B9-9B69-BC73EAAEDB45}" type="slidenum">
              <a:rPr lang="zh-CN" altLang="en-US" smtClean="0"/>
              <a:t>‹#›</a:t>
            </a:fld>
            <a:endParaRPr lang="zh-CN" altLang="en-US"/>
          </a:p>
        </p:txBody>
      </p:sp>
    </p:spTree>
    <p:extLst>
      <p:ext uri="{BB962C8B-B14F-4D97-AF65-F5344CB8AC3E}">
        <p14:creationId xmlns:p14="http://schemas.microsoft.com/office/powerpoint/2010/main" val="32361715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13544F33-33CA-4854-9BD3-F361045C9676}" type="datetimeFigureOut">
              <a:rPr lang="zh-CN" altLang="en-US" smtClean="0"/>
              <a:t>2020/6/15</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17B02EE0-BF1F-46B9-9B69-BC73EAAEDB45}" type="slidenum">
              <a:rPr lang="zh-CN" altLang="en-US" smtClean="0"/>
              <a:t>‹#›</a:t>
            </a:fld>
            <a:endParaRPr lang="zh-CN" altLang="en-US"/>
          </a:p>
        </p:txBody>
      </p:sp>
    </p:spTree>
    <p:extLst>
      <p:ext uri="{BB962C8B-B14F-4D97-AF65-F5344CB8AC3E}">
        <p14:creationId xmlns:p14="http://schemas.microsoft.com/office/powerpoint/2010/main" val="21101320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13544F33-33CA-4854-9BD3-F361045C9676}" type="datetimeFigureOut">
              <a:rPr lang="zh-CN" altLang="en-US" smtClean="0"/>
              <a:t>2020/6/15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17B02EE0-BF1F-46B9-9B69-BC73EAAEDB45}" type="slidenum">
              <a:rPr lang="zh-CN" altLang="en-US" smtClean="0"/>
              <a:t>‹#›</a:t>
            </a:fld>
            <a:endParaRPr lang="zh-CN" altLang="en-US"/>
          </a:p>
        </p:txBody>
      </p:sp>
    </p:spTree>
    <p:extLst>
      <p:ext uri="{BB962C8B-B14F-4D97-AF65-F5344CB8AC3E}">
        <p14:creationId xmlns:p14="http://schemas.microsoft.com/office/powerpoint/2010/main" val="722735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3544F33-33CA-4854-9BD3-F361045C9676}" type="datetimeFigureOut">
              <a:rPr lang="zh-CN" altLang="en-US" smtClean="0"/>
              <a:t>2020/6/15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17B02EE0-BF1F-46B9-9B69-BC73EAAEDB45}" type="slidenum">
              <a:rPr lang="zh-CN" altLang="en-US" smtClean="0"/>
              <a:t>‹#›</a:t>
            </a:fld>
            <a:endParaRPr lang="zh-CN" altLang="en-US"/>
          </a:p>
        </p:txBody>
      </p:sp>
    </p:spTree>
    <p:extLst>
      <p:ext uri="{BB962C8B-B14F-4D97-AF65-F5344CB8AC3E}">
        <p14:creationId xmlns:p14="http://schemas.microsoft.com/office/powerpoint/2010/main" val="22303066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13544F33-33CA-4854-9BD3-F361045C9676}" type="datetimeFigureOut">
              <a:rPr lang="zh-CN" altLang="en-US" smtClean="0"/>
              <a:t>2020/6/15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7B02EE0-BF1F-46B9-9B69-BC73EAAEDB45}" type="slidenum">
              <a:rPr lang="zh-CN" altLang="en-US" smtClean="0"/>
              <a:t>‹#›</a:t>
            </a:fld>
            <a:endParaRPr lang="zh-CN" altLang="en-US"/>
          </a:p>
        </p:txBody>
      </p:sp>
    </p:spTree>
    <p:extLst>
      <p:ext uri="{BB962C8B-B14F-4D97-AF65-F5344CB8AC3E}">
        <p14:creationId xmlns:p14="http://schemas.microsoft.com/office/powerpoint/2010/main" val="32104724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13544F33-33CA-4854-9BD3-F361045C9676}" type="datetimeFigureOut">
              <a:rPr lang="zh-CN" altLang="en-US" smtClean="0"/>
              <a:t>2020/6/15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7B02EE0-BF1F-46B9-9B69-BC73EAAEDB45}" type="slidenum">
              <a:rPr lang="zh-CN" altLang="en-US" smtClean="0"/>
              <a:t>‹#›</a:t>
            </a:fld>
            <a:endParaRPr lang="zh-CN" altLang="en-US"/>
          </a:p>
        </p:txBody>
      </p:sp>
    </p:spTree>
    <p:extLst>
      <p:ext uri="{BB962C8B-B14F-4D97-AF65-F5344CB8AC3E}">
        <p14:creationId xmlns:p14="http://schemas.microsoft.com/office/powerpoint/2010/main" val="24127092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3544F33-33CA-4854-9BD3-F361045C9676}" type="datetimeFigureOut">
              <a:rPr lang="zh-CN" altLang="en-US" smtClean="0"/>
              <a:t>2020/6/15</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7B02EE0-BF1F-46B9-9B69-BC73EAAEDB45}" type="slidenum">
              <a:rPr lang="zh-CN" altLang="en-US" smtClean="0"/>
              <a:t>‹#›</a:t>
            </a:fld>
            <a:endParaRPr lang="zh-CN" altLang="en-US"/>
          </a:p>
        </p:txBody>
      </p:sp>
    </p:spTree>
    <p:extLst>
      <p:ext uri="{BB962C8B-B14F-4D97-AF65-F5344CB8AC3E}">
        <p14:creationId xmlns:p14="http://schemas.microsoft.com/office/powerpoint/2010/main" val="103280990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3.pn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png"/><Relationship Id="rId5" Type="http://schemas.openxmlformats.org/officeDocument/2006/relationships/image" Target="../media/image1.jpe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8" Type="http://schemas.openxmlformats.org/officeDocument/2006/relationships/image" Target="../media/image14.jpeg"/><Relationship Id="rId13" Type="http://schemas.openxmlformats.org/officeDocument/2006/relationships/image" Target="../media/image19.jpeg"/><Relationship Id="rId18" Type="http://schemas.openxmlformats.org/officeDocument/2006/relationships/image" Target="../media/image24.jpeg"/><Relationship Id="rId3" Type="http://schemas.openxmlformats.org/officeDocument/2006/relationships/slideLayout" Target="../slideLayouts/slideLayout2.xml"/><Relationship Id="rId21" Type="http://schemas.openxmlformats.org/officeDocument/2006/relationships/image" Target="../media/image27.jpg"/><Relationship Id="rId7" Type="http://schemas.openxmlformats.org/officeDocument/2006/relationships/image" Target="../media/image13.jpeg"/><Relationship Id="rId12" Type="http://schemas.openxmlformats.org/officeDocument/2006/relationships/image" Target="../media/image18.jpeg"/><Relationship Id="rId17" Type="http://schemas.openxmlformats.org/officeDocument/2006/relationships/image" Target="../media/image23.jpeg"/><Relationship Id="rId2" Type="http://schemas.openxmlformats.org/officeDocument/2006/relationships/audio" Target="../media/media10.m4a"/><Relationship Id="rId16" Type="http://schemas.openxmlformats.org/officeDocument/2006/relationships/image" Target="../media/image22.jpeg"/><Relationship Id="rId20" Type="http://schemas.openxmlformats.org/officeDocument/2006/relationships/image" Target="../media/image26.jpg"/><Relationship Id="rId1" Type="http://schemas.microsoft.com/office/2007/relationships/media" Target="../media/media10.m4a"/><Relationship Id="rId6" Type="http://schemas.openxmlformats.org/officeDocument/2006/relationships/image" Target="../media/image12.jpeg"/><Relationship Id="rId11" Type="http://schemas.openxmlformats.org/officeDocument/2006/relationships/image" Target="../media/image17.jpeg"/><Relationship Id="rId5" Type="http://schemas.openxmlformats.org/officeDocument/2006/relationships/image" Target="../media/image11.jpeg"/><Relationship Id="rId15" Type="http://schemas.openxmlformats.org/officeDocument/2006/relationships/image" Target="../media/image21.jpeg"/><Relationship Id="rId23" Type="http://schemas.openxmlformats.org/officeDocument/2006/relationships/image" Target="../media/image3.png"/><Relationship Id="rId10" Type="http://schemas.openxmlformats.org/officeDocument/2006/relationships/image" Target="../media/image16.jpeg"/><Relationship Id="rId19" Type="http://schemas.openxmlformats.org/officeDocument/2006/relationships/image" Target="../media/image25.jpeg"/><Relationship Id="rId4" Type="http://schemas.openxmlformats.org/officeDocument/2006/relationships/notesSlide" Target="../notesSlides/notesSlide10.xml"/><Relationship Id="rId9" Type="http://schemas.openxmlformats.org/officeDocument/2006/relationships/image" Target="../media/image15.jpeg"/><Relationship Id="rId14" Type="http://schemas.openxmlformats.org/officeDocument/2006/relationships/image" Target="../media/image20.jpeg"/><Relationship Id="rId22" Type="http://schemas.openxmlformats.org/officeDocument/2006/relationships/image" Target="../media/image28.jpg"/></Relationships>
</file>

<file path=ppt/slides/_rels/slide11.xml.rels><?xml version="1.0" encoding="UTF-8" standalone="yes"?>
<Relationships xmlns="http://schemas.openxmlformats.org/package/2006/relationships"><Relationship Id="rId8" Type="http://schemas.openxmlformats.org/officeDocument/2006/relationships/image" Target="../media/image32.jpeg"/><Relationship Id="rId13" Type="http://schemas.openxmlformats.org/officeDocument/2006/relationships/image" Target="../media/image37.jpeg"/><Relationship Id="rId18" Type="http://schemas.openxmlformats.org/officeDocument/2006/relationships/image" Target="../media/image42.jpeg"/><Relationship Id="rId3" Type="http://schemas.openxmlformats.org/officeDocument/2006/relationships/slideLayout" Target="../slideLayouts/slideLayout2.xml"/><Relationship Id="rId21" Type="http://schemas.openxmlformats.org/officeDocument/2006/relationships/image" Target="../media/image45.jpeg"/><Relationship Id="rId7" Type="http://schemas.openxmlformats.org/officeDocument/2006/relationships/image" Target="../media/image31.jpeg"/><Relationship Id="rId12" Type="http://schemas.openxmlformats.org/officeDocument/2006/relationships/image" Target="../media/image36.jpeg"/><Relationship Id="rId17" Type="http://schemas.openxmlformats.org/officeDocument/2006/relationships/image" Target="../media/image41.jpeg"/><Relationship Id="rId2" Type="http://schemas.openxmlformats.org/officeDocument/2006/relationships/audio" Target="../media/media11.m4a"/><Relationship Id="rId16" Type="http://schemas.openxmlformats.org/officeDocument/2006/relationships/image" Target="../media/image40.jpeg"/><Relationship Id="rId20" Type="http://schemas.openxmlformats.org/officeDocument/2006/relationships/image" Target="../media/image44.jpeg"/><Relationship Id="rId1" Type="http://schemas.microsoft.com/office/2007/relationships/media" Target="../media/media11.m4a"/><Relationship Id="rId6" Type="http://schemas.openxmlformats.org/officeDocument/2006/relationships/image" Target="../media/image30.jpeg"/><Relationship Id="rId11" Type="http://schemas.openxmlformats.org/officeDocument/2006/relationships/image" Target="../media/image35.jpeg"/><Relationship Id="rId5" Type="http://schemas.openxmlformats.org/officeDocument/2006/relationships/image" Target="../media/image29.jpeg"/><Relationship Id="rId15" Type="http://schemas.openxmlformats.org/officeDocument/2006/relationships/image" Target="../media/image39.jpeg"/><Relationship Id="rId23" Type="http://schemas.openxmlformats.org/officeDocument/2006/relationships/image" Target="../media/image3.png"/><Relationship Id="rId10" Type="http://schemas.openxmlformats.org/officeDocument/2006/relationships/image" Target="../media/image34.jpeg"/><Relationship Id="rId19" Type="http://schemas.openxmlformats.org/officeDocument/2006/relationships/image" Target="../media/image43.jpeg"/><Relationship Id="rId4" Type="http://schemas.openxmlformats.org/officeDocument/2006/relationships/notesSlide" Target="../notesSlides/notesSlide11.xml"/><Relationship Id="rId9" Type="http://schemas.openxmlformats.org/officeDocument/2006/relationships/image" Target="../media/image33.jpeg"/><Relationship Id="rId14" Type="http://schemas.openxmlformats.org/officeDocument/2006/relationships/image" Target="../media/image38.jpeg"/><Relationship Id="rId22" Type="http://schemas.openxmlformats.org/officeDocument/2006/relationships/image" Target="../media/image46.jpeg"/></Relationships>
</file>

<file path=ppt/slides/_rels/slide12.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2.xml"/><Relationship Id="rId7" Type="http://schemas.openxmlformats.org/officeDocument/2006/relationships/image" Target="../media/image48.png"/><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hyperlink" Target="https://competitions.codalab.org/competitions/24360#results" TargetMode="External"/><Relationship Id="rId5" Type="http://schemas.openxmlformats.org/officeDocument/2006/relationships/image" Target="../media/image47.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5" Type="http://schemas.openxmlformats.org/officeDocument/2006/relationships/image" Target="../media/image3.png"/><Relationship Id="rId4"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2.xml"/><Relationship Id="rId7" Type="http://schemas.openxmlformats.org/officeDocument/2006/relationships/image" Target="../media/image6.jpeg"/><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5.jpeg"/><Relationship Id="rId5" Type="http://schemas.openxmlformats.org/officeDocument/2006/relationships/image" Target="../media/image4.JP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3.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hyperlink" Target="https://github.com/tensorflow/models/tree/master/research/audioset/vggish" TargetMode="External"/><Relationship Id="rId5" Type="http://schemas.openxmlformats.org/officeDocument/2006/relationships/hyperlink" Target="https://github.com/zhang-can/ECO-pytorch" TargetMode="External"/><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3.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3.png"/><Relationship Id="rId5" Type="http://schemas.openxmlformats.org/officeDocument/2006/relationships/image" Target="../media/image9.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3.png"/><Relationship Id="rId5" Type="http://schemas.openxmlformats.org/officeDocument/2006/relationships/hyperlink" Target="https://arxiv.org/pdf/1909.06035.pdf" TargetMode="External"/><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3.png"/><Relationship Id="rId5" Type="http://schemas.openxmlformats.org/officeDocument/2006/relationships/image" Target="../media/image10.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ss0.bdstatic.com/70cFuHSh_Q1YnxGkpoWK1HF6hhy/it/u=3232251601,2722010077&amp;fm=26&amp;gp=0.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10612" y="5229680"/>
            <a:ext cx="1527492" cy="1527492"/>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ctrTitle"/>
          </p:nvPr>
        </p:nvSpPr>
        <p:spPr>
          <a:xfrm>
            <a:off x="431660" y="763831"/>
            <a:ext cx="11367616" cy="2387600"/>
          </a:xfrm>
        </p:spPr>
        <p:txBody>
          <a:bodyPr>
            <a:normAutofit fontScale="90000"/>
          </a:bodyPr>
          <a:lstStyle/>
          <a:p>
            <a:r>
              <a:rPr lang="en-US" altLang="zh-CN" dirty="0"/>
              <a:t>Multi-modal Feature Fusion with Feature Attention for </a:t>
            </a:r>
            <a:r>
              <a:rPr lang="en-US" altLang="zh-CN" dirty="0" smtClean="0"/>
              <a:t>VATEX Captioning</a:t>
            </a:r>
            <a:r>
              <a:rPr lang="en-US" altLang="zh-CN" dirty="0"/>
              <a:t> </a:t>
            </a:r>
            <a:r>
              <a:rPr lang="en-US" altLang="zh-CN" dirty="0" smtClean="0"/>
              <a:t>Challenge </a:t>
            </a:r>
            <a:r>
              <a:rPr lang="en-US" altLang="zh-CN" dirty="0"/>
              <a:t>2020</a:t>
            </a:r>
            <a:endParaRPr lang="zh-CN" altLang="en-US" dirty="0"/>
          </a:p>
        </p:txBody>
      </p:sp>
      <p:sp>
        <p:nvSpPr>
          <p:cNvPr id="6" name="副标题 2">
            <a:extLst>
              <a:ext uri="{FF2B5EF4-FFF2-40B4-BE49-F238E27FC236}">
                <a16:creationId xmlns="" xmlns:a16="http://schemas.microsoft.com/office/drawing/2014/main" id="{B3A5D166-AE9E-403D-94CC-72FA9769D8CB}"/>
              </a:ext>
            </a:extLst>
          </p:cNvPr>
          <p:cNvSpPr txBox="1">
            <a:spLocks/>
          </p:cNvSpPr>
          <p:nvPr/>
        </p:nvSpPr>
        <p:spPr>
          <a:xfrm>
            <a:off x="1543468" y="3272053"/>
            <a:ext cx="9144000" cy="140652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altLang="zh-CN" dirty="0" smtClean="0"/>
              <a:t>SRC-</a:t>
            </a:r>
            <a:r>
              <a:rPr lang="en-US" altLang="zh-CN" dirty="0" err="1" smtClean="0"/>
              <a:t>B_VC_Lab</a:t>
            </a:r>
            <a:r>
              <a:rPr lang="en-US" altLang="zh-CN" dirty="0" smtClean="0"/>
              <a:t> Team</a:t>
            </a:r>
          </a:p>
          <a:p>
            <a:endParaRPr lang="en-US" altLang="zh-CN" dirty="0" smtClean="0"/>
          </a:p>
          <a:p>
            <a:r>
              <a:rPr lang="en-US" altLang="zh-CN" dirty="0" err="1" smtClean="0"/>
              <a:t>Ke</a:t>
            </a:r>
            <a:r>
              <a:rPr lang="en-US" altLang="zh-CN" dirty="0" smtClean="0"/>
              <a:t> Lin</a:t>
            </a:r>
            <a:r>
              <a:rPr lang="en-US" altLang="zh-CN" baseline="30000" dirty="0" smtClean="0"/>
              <a:t>1,2</a:t>
            </a:r>
            <a:r>
              <a:rPr lang="en-US" altLang="zh-CN" dirty="0" smtClean="0"/>
              <a:t>	</a:t>
            </a:r>
            <a:r>
              <a:rPr lang="en-US" altLang="zh-CN" dirty="0"/>
              <a:t> </a:t>
            </a:r>
            <a:r>
              <a:rPr lang="en-US" altLang="zh-CN" dirty="0" smtClean="0"/>
              <a:t>                   </a:t>
            </a:r>
            <a:r>
              <a:rPr lang="en-US" altLang="zh-CN" dirty="0" err="1" smtClean="0"/>
              <a:t>Zhuoxin</a:t>
            </a:r>
            <a:r>
              <a:rPr lang="en-US" altLang="zh-CN" dirty="0" smtClean="0"/>
              <a:t> Gan</a:t>
            </a:r>
            <a:r>
              <a:rPr lang="en-US" altLang="zh-CN" baseline="30000" dirty="0" smtClean="0"/>
              <a:t>1</a:t>
            </a:r>
            <a:r>
              <a:rPr lang="en-US" altLang="zh-CN" dirty="0" smtClean="0"/>
              <a:t>                   </a:t>
            </a:r>
            <a:r>
              <a:rPr lang="en-US" altLang="zh-CN" dirty="0" err="1" smtClean="0"/>
              <a:t>Liwei</a:t>
            </a:r>
            <a:r>
              <a:rPr lang="en-US" altLang="zh-CN" dirty="0" smtClean="0"/>
              <a:t> Wang</a:t>
            </a:r>
            <a:r>
              <a:rPr lang="en-US" altLang="zh-CN" baseline="30000" dirty="0" smtClean="0"/>
              <a:t>2</a:t>
            </a:r>
          </a:p>
          <a:p>
            <a:endParaRPr lang="zh-CN" altLang="en-US" dirty="0"/>
          </a:p>
        </p:txBody>
      </p:sp>
      <p:pic>
        <p:nvPicPr>
          <p:cNvPr id="7" name="图片 6"/>
          <p:cNvPicPr>
            <a:picLocks noChangeAspect="1"/>
          </p:cNvPicPr>
          <p:nvPr/>
        </p:nvPicPr>
        <p:blipFill>
          <a:blip r:embed="rId6"/>
          <a:stretch>
            <a:fillRect/>
          </a:stretch>
        </p:blipFill>
        <p:spPr>
          <a:xfrm>
            <a:off x="1857278" y="5690653"/>
            <a:ext cx="3102385" cy="605546"/>
          </a:xfrm>
          <a:prstGeom prst="rect">
            <a:avLst/>
          </a:prstGeom>
        </p:spPr>
      </p:pic>
      <p:sp>
        <p:nvSpPr>
          <p:cNvPr id="11" name="副标题 2">
            <a:extLst>
              <a:ext uri="{FF2B5EF4-FFF2-40B4-BE49-F238E27FC236}">
                <a16:creationId xmlns="" xmlns:a16="http://schemas.microsoft.com/office/drawing/2014/main" id="{B3A5D166-AE9E-403D-94CC-72FA9769D8CB}"/>
              </a:ext>
            </a:extLst>
          </p:cNvPr>
          <p:cNvSpPr txBox="1">
            <a:spLocks/>
          </p:cNvSpPr>
          <p:nvPr/>
        </p:nvSpPr>
        <p:spPr>
          <a:xfrm>
            <a:off x="3029368" y="4811972"/>
            <a:ext cx="9162632" cy="99983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altLang="zh-CN" sz="1800" baseline="30000" dirty="0" smtClean="0"/>
              <a:t>1</a:t>
            </a:r>
            <a:r>
              <a:rPr lang="en-US" altLang="zh-CN" sz="1800" dirty="0" smtClean="0"/>
              <a:t>Samsung Research China –Beijing (SRC-B)     </a:t>
            </a:r>
            <a:r>
              <a:rPr lang="en-US" altLang="zh-CN" sz="1800" baseline="30000" dirty="0" smtClean="0"/>
              <a:t>2</a:t>
            </a:r>
            <a:r>
              <a:rPr lang="en-US" altLang="zh-CN" sz="1800" dirty="0" smtClean="0"/>
              <a:t>Peking University</a:t>
            </a:r>
          </a:p>
        </p:txBody>
      </p:sp>
      <p:pic>
        <p:nvPicPr>
          <p:cNvPr id="14" name="音频 1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3239121818"/>
      </p:ext>
    </p:extLst>
  </p:cSld>
  <p:clrMapOvr>
    <a:masterClrMapping/>
  </p:clrMapOvr>
  <mc:AlternateContent xmlns:mc="http://schemas.openxmlformats.org/markup-compatibility/2006">
    <mc:Choice xmlns:p14="http://schemas.microsoft.com/office/powerpoint/2010/main" Requires="p14">
      <p:transition spd="slow" p14:dur="2000" advTm="26922"/>
    </mc:Choice>
    <mc:Fallback>
      <p:transition spd="slow" advTm="2692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Results – Visualization </a:t>
            </a:r>
            <a:endParaRPr lang="zh-CN" altLang="en-US" dirty="0"/>
          </a:p>
        </p:txBody>
      </p:sp>
      <p:sp>
        <p:nvSpPr>
          <p:cNvPr id="6" name="文本框 5"/>
          <p:cNvSpPr txBox="1"/>
          <p:nvPr/>
        </p:nvSpPr>
        <p:spPr>
          <a:xfrm>
            <a:off x="2351314" y="1424631"/>
            <a:ext cx="1280160" cy="369332"/>
          </a:xfrm>
          <a:prstGeom prst="rect">
            <a:avLst/>
          </a:prstGeom>
          <a:noFill/>
        </p:spPr>
        <p:txBody>
          <a:bodyPr wrap="square" rtlCol="0">
            <a:spAutoFit/>
          </a:bodyPr>
          <a:lstStyle/>
          <a:p>
            <a:r>
              <a:rPr lang="en-US" altLang="zh-CN" dirty="0" smtClean="0"/>
              <a:t>English</a:t>
            </a:r>
            <a:endParaRPr lang="zh-CN" altLang="en-US" dirty="0"/>
          </a:p>
        </p:txBody>
      </p:sp>
      <p:sp>
        <p:nvSpPr>
          <p:cNvPr id="7" name="文本框 6"/>
          <p:cNvSpPr txBox="1"/>
          <p:nvPr/>
        </p:nvSpPr>
        <p:spPr>
          <a:xfrm>
            <a:off x="8564879" y="1372994"/>
            <a:ext cx="1280160" cy="369332"/>
          </a:xfrm>
          <a:prstGeom prst="rect">
            <a:avLst/>
          </a:prstGeom>
          <a:noFill/>
        </p:spPr>
        <p:txBody>
          <a:bodyPr wrap="square" rtlCol="0">
            <a:spAutoFit/>
          </a:bodyPr>
          <a:lstStyle/>
          <a:p>
            <a:r>
              <a:rPr lang="en-US" altLang="zh-CN" dirty="0" smtClean="0"/>
              <a:t>Chinese</a:t>
            </a:r>
            <a:endParaRPr lang="zh-CN" altLang="en-US" dirty="0"/>
          </a:p>
        </p:txBody>
      </p:sp>
      <p:sp>
        <p:nvSpPr>
          <p:cNvPr id="3" name="矩形 2"/>
          <p:cNvSpPr/>
          <p:nvPr/>
        </p:nvSpPr>
        <p:spPr>
          <a:xfrm>
            <a:off x="696232" y="2765980"/>
            <a:ext cx="4717189" cy="307777"/>
          </a:xfrm>
          <a:prstGeom prst="rect">
            <a:avLst/>
          </a:prstGeom>
        </p:spPr>
        <p:txBody>
          <a:bodyPr wrap="none">
            <a:spAutoFit/>
          </a:bodyPr>
          <a:lstStyle/>
          <a:p>
            <a:r>
              <a:rPr lang="zh-CN" altLang="en-US" sz="1400" dirty="0" smtClean="0"/>
              <a:t>a young man is demonstrating how to solve a rubik's cube and</a:t>
            </a:r>
            <a:endParaRPr lang="zh-CN" altLang="en-US" sz="1400" dirty="0"/>
          </a:p>
        </p:txBody>
      </p:sp>
      <p:pic>
        <p:nvPicPr>
          <p:cNvPr id="4" name="图片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15860" y="1793963"/>
            <a:ext cx="1215022" cy="972017"/>
          </a:xfrm>
          <a:prstGeom prst="rect">
            <a:avLst/>
          </a:prstGeom>
        </p:spPr>
      </p:pic>
      <p:pic>
        <p:nvPicPr>
          <p:cNvPr id="10" name="图片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50510" y="1783063"/>
            <a:ext cx="1215022" cy="972017"/>
          </a:xfrm>
          <a:prstGeom prst="rect">
            <a:avLst/>
          </a:prstGeom>
        </p:spPr>
      </p:pic>
      <p:pic>
        <p:nvPicPr>
          <p:cNvPr id="11" name="图片 1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071707" y="1769908"/>
            <a:ext cx="1215022" cy="972017"/>
          </a:xfrm>
          <a:prstGeom prst="rect">
            <a:avLst/>
          </a:prstGeom>
        </p:spPr>
      </p:pic>
      <p:sp>
        <p:nvSpPr>
          <p:cNvPr id="12" name="矩形 11"/>
          <p:cNvSpPr/>
          <p:nvPr/>
        </p:nvSpPr>
        <p:spPr>
          <a:xfrm>
            <a:off x="1067982" y="4322452"/>
            <a:ext cx="3846822" cy="307777"/>
          </a:xfrm>
          <a:prstGeom prst="rect">
            <a:avLst/>
          </a:prstGeom>
        </p:spPr>
        <p:txBody>
          <a:bodyPr wrap="none">
            <a:spAutoFit/>
          </a:bodyPr>
          <a:lstStyle/>
          <a:p>
            <a:r>
              <a:rPr lang="zh-CN" altLang="en-US" sz="1400" dirty="0" smtClean="0"/>
              <a:t>a person is sailing on a sail boat in the water and a</a:t>
            </a:r>
            <a:endParaRPr lang="zh-CN" altLang="en-US" sz="1400" dirty="0"/>
          </a:p>
        </p:txBody>
      </p:sp>
      <p:pic>
        <p:nvPicPr>
          <p:cNvPr id="13" name="图片 1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94197" y="3266116"/>
            <a:ext cx="1258348" cy="943762"/>
          </a:xfrm>
          <a:prstGeom prst="rect">
            <a:avLst/>
          </a:prstGeom>
        </p:spPr>
      </p:pic>
      <p:pic>
        <p:nvPicPr>
          <p:cNvPr id="14" name="图片 1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350510" y="3255216"/>
            <a:ext cx="1258348" cy="943762"/>
          </a:xfrm>
          <a:prstGeom prst="rect">
            <a:avLst/>
          </a:prstGeom>
        </p:spPr>
      </p:pic>
      <p:pic>
        <p:nvPicPr>
          <p:cNvPr id="15" name="图片 14"/>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028381" y="3282125"/>
            <a:ext cx="1258348" cy="943762"/>
          </a:xfrm>
          <a:prstGeom prst="rect">
            <a:avLst/>
          </a:prstGeom>
        </p:spPr>
      </p:pic>
      <p:pic>
        <p:nvPicPr>
          <p:cNvPr id="16" name="图片 15"/>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54922" y="4911159"/>
            <a:ext cx="1331247" cy="998435"/>
          </a:xfrm>
          <a:prstGeom prst="rect">
            <a:avLst/>
          </a:prstGeom>
        </p:spPr>
      </p:pic>
      <p:pic>
        <p:nvPicPr>
          <p:cNvPr id="17" name="图片 16"/>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314060" y="4911159"/>
            <a:ext cx="1331247" cy="998435"/>
          </a:xfrm>
          <a:prstGeom prst="rect">
            <a:avLst/>
          </a:prstGeom>
        </p:spPr>
      </p:pic>
      <p:pic>
        <p:nvPicPr>
          <p:cNvPr id="18" name="图片 17"/>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3955482" y="4911159"/>
            <a:ext cx="1331247" cy="998435"/>
          </a:xfrm>
          <a:prstGeom prst="rect">
            <a:avLst/>
          </a:prstGeom>
        </p:spPr>
      </p:pic>
      <p:sp>
        <p:nvSpPr>
          <p:cNvPr id="19" name="矩形 18"/>
          <p:cNvSpPr/>
          <p:nvPr/>
        </p:nvSpPr>
        <p:spPr>
          <a:xfrm>
            <a:off x="1270921" y="6063289"/>
            <a:ext cx="3690562" cy="307777"/>
          </a:xfrm>
          <a:prstGeom prst="rect">
            <a:avLst/>
          </a:prstGeom>
        </p:spPr>
        <p:txBody>
          <a:bodyPr wrap="none">
            <a:spAutoFit/>
          </a:bodyPr>
          <a:lstStyle/>
          <a:p>
            <a:r>
              <a:rPr lang="zh-CN" altLang="en-US" sz="1400" dirty="0" smtClean="0"/>
              <a:t>a young girl is doing back flips on a mat in a gym</a:t>
            </a:r>
            <a:endParaRPr lang="zh-CN" altLang="en-US" sz="1400" dirty="0"/>
          </a:p>
        </p:txBody>
      </p:sp>
      <p:sp>
        <p:nvSpPr>
          <p:cNvPr id="26" name="矩形 25"/>
          <p:cNvSpPr/>
          <p:nvPr/>
        </p:nvSpPr>
        <p:spPr>
          <a:xfrm>
            <a:off x="6655222" y="2735202"/>
            <a:ext cx="5099473" cy="369332"/>
          </a:xfrm>
          <a:prstGeom prst="rect">
            <a:avLst/>
          </a:prstGeom>
        </p:spPr>
        <p:txBody>
          <a:bodyPr wrap="none">
            <a:spAutoFit/>
          </a:bodyPr>
          <a:lstStyle/>
          <a:p>
            <a:r>
              <a:rPr lang="zh-CN" altLang="en-US" dirty="0" smtClean="0"/>
              <a:t>一个 穿着 蓝色 衣服 的 男人 在 地板 上 做 俯卧撑</a:t>
            </a:r>
            <a:endParaRPr lang="zh-CN" altLang="en-US" dirty="0"/>
          </a:p>
        </p:txBody>
      </p:sp>
      <p:pic>
        <p:nvPicPr>
          <p:cNvPr id="27" name="图片 26"/>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6655222" y="1831564"/>
            <a:ext cx="1541321" cy="866993"/>
          </a:xfrm>
          <a:prstGeom prst="rect">
            <a:avLst/>
          </a:prstGeom>
        </p:spPr>
      </p:pic>
      <p:pic>
        <p:nvPicPr>
          <p:cNvPr id="28" name="图片 27"/>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8434297" y="1831564"/>
            <a:ext cx="1541321" cy="866993"/>
          </a:xfrm>
          <a:prstGeom prst="rect">
            <a:avLst/>
          </a:prstGeom>
        </p:spPr>
      </p:pic>
      <p:pic>
        <p:nvPicPr>
          <p:cNvPr id="30" name="图片 29"/>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10213374" y="1831564"/>
            <a:ext cx="1541321" cy="866993"/>
          </a:xfrm>
          <a:prstGeom prst="rect">
            <a:avLst/>
          </a:prstGeom>
        </p:spPr>
      </p:pic>
      <p:sp>
        <p:nvSpPr>
          <p:cNvPr id="31" name="矩形 30"/>
          <p:cNvSpPr/>
          <p:nvPr/>
        </p:nvSpPr>
        <p:spPr>
          <a:xfrm>
            <a:off x="6912502" y="4340982"/>
            <a:ext cx="4354077" cy="369332"/>
          </a:xfrm>
          <a:prstGeom prst="rect">
            <a:avLst/>
          </a:prstGeom>
        </p:spPr>
        <p:txBody>
          <a:bodyPr wrap="none">
            <a:spAutoFit/>
          </a:bodyPr>
          <a:lstStyle/>
          <a:p>
            <a:r>
              <a:rPr lang="zh-CN" altLang="en-US" dirty="0" smtClean="0"/>
              <a:t>一个 穿着 </a:t>
            </a:r>
            <a:r>
              <a:rPr lang="zh-CN" altLang="en-US" dirty="0"/>
              <a:t>灰</a:t>
            </a:r>
            <a:r>
              <a:rPr lang="zh-CN" altLang="en-US" dirty="0" smtClean="0"/>
              <a:t>色 衣服 的 男人 在 吃 着 薯片</a:t>
            </a:r>
            <a:endParaRPr lang="zh-CN" altLang="en-US" dirty="0"/>
          </a:p>
        </p:txBody>
      </p:sp>
      <p:pic>
        <p:nvPicPr>
          <p:cNvPr id="32" name="图片 31"/>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6697775" y="3258553"/>
            <a:ext cx="1221976" cy="916482"/>
          </a:xfrm>
          <a:prstGeom prst="rect">
            <a:avLst/>
          </a:prstGeom>
        </p:spPr>
      </p:pic>
      <p:pic>
        <p:nvPicPr>
          <p:cNvPr id="33" name="图片 32"/>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8517308" y="3278236"/>
            <a:ext cx="1221976" cy="916482"/>
          </a:xfrm>
          <a:prstGeom prst="rect">
            <a:avLst/>
          </a:prstGeom>
        </p:spPr>
      </p:pic>
      <p:pic>
        <p:nvPicPr>
          <p:cNvPr id="34" name="图片 33"/>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10397680" y="3278236"/>
            <a:ext cx="1221976" cy="916482"/>
          </a:xfrm>
          <a:prstGeom prst="rect">
            <a:avLst/>
          </a:prstGeom>
        </p:spPr>
      </p:pic>
      <p:sp>
        <p:nvSpPr>
          <p:cNvPr id="36" name="矩形 35"/>
          <p:cNvSpPr/>
          <p:nvPr/>
        </p:nvSpPr>
        <p:spPr>
          <a:xfrm>
            <a:off x="6697775" y="6228009"/>
            <a:ext cx="4886915" cy="369332"/>
          </a:xfrm>
          <a:prstGeom prst="rect">
            <a:avLst/>
          </a:prstGeom>
        </p:spPr>
        <p:txBody>
          <a:bodyPr wrap="none">
            <a:spAutoFit/>
          </a:bodyPr>
          <a:lstStyle/>
          <a:p>
            <a:r>
              <a:rPr lang="zh-CN" altLang="en-US" dirty="0" smtClean="0"/>
              <a:t>一个 穿着 黑色 衣服 的 小女孩 在 房间 里 说话</a:t>
            </a:r>
            <a:endParaRPr lang="zh-CN" altLang="en-US" dirty="0"/>
          </a:p>
        </p:txBody>
      </p:sp>
      <p:pic>
        <p:nvPicPr>
          <p:cNvPr id="37" name="图片 36"/>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6680888" y="4821456"/>
            <a:ext cx="1535201" cy="1151401"/>
          </a:xfrm>
          <a:prstGeom prst="rect">
            <a:avLst/>
          </a:prstGeom>
        </p:spPr>
      </p:pic>
      <p:pic>
        <p:nvPicPr>
          <p:cNvPr id="38" name="图片 37"/>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8444557" y="4821456"/>
            <a:ext cx="1520799" cy="1140599"/>
          </a:xfrm>
          <a:prstGeom prst="rect">
            <a:avLst/>
          </a:prstGeom>
        </p:spPr>
      </p:pic>
      <p:pic>
        <p:nvPicPr>
          <p:cNvPr id="39" name="图片 38"/>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10223634" y="4821456"/>
            <a:ext cx="1520799" cy="1140599"/>
          </a:xfrm>
          <a:prstGeom prst="rect">
            <a:avLst/>
          </a:prstGeom>
        </p:spPr>
      </p:pic>
      <p:pic>
        <p:nvPicPr>
          <p:cNvPr id="9" name="音频 8">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23"/>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3083543474"/>
      </p:ext>
    </p:extLst>
  </p:cSld>
  <p:clrMapOvr>
    <a:masterClrMapping/>
  </p:clrMapOvr>
  <mc:AlternateContent xmlns:mc="http://schemas.openxmlformats.org/markup-compatibility/2006">
    <mc:Choice xmlns:p14="http://schemas.microsoft.com/office/powerpoint/2010/main" Requires="p14">
      <p:transition spd="slow" p14:dur="2000" advTm="34654"/>
    </mc:Choice>
    <mc:Fallback>
      <p:transition spd="slow" advTm="3465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Results – Visualization failure cases </a:t>
            </a:r>
            <a:endParaRPr lang="zh-CN" altLang="en-US" dirty="0"/>
          </a:p>
        </p:txBody>
      </p:sp>
      <p:sp>
        <p:nvSpPr>
          <p:cNvPr id="6" name="文本框 5"/>
          <p:cNvSpPr txBox="1"/>
          <p:nvPr/>
        </p:nvSpPr>
        <p:spPr>
          <a:xfrm>
            <a:off x="2351314" y="1424631"/>
            <a:ext cx="1280160" cy="369332"/>
          </a:xfrm>
          <a:prstGeom prst="rect">
            <a:avLst/>
          </a:prstGeom>
          <a:noFill/>
        </p:spPr>
        <p:txBody>
          <a:bodyPr wrap="square" rtlCol="0">
            <a:spAutoFit/>
          </a:bodyPr>
          <a:lstStyle/>
          <a:p>
            <a:r>
              <a:rPr lang="en-US" altLang="zh-CN" dirty="0" smtClean="0"/>
              <a:t>English</a:t>
            </a:r>
            <a:endParaRPr lang="zh-CN" altLang="en-US" dirty="0"/>
          </a:p>
        </p:txBody>
      </p:sp>
      <p:sp>
        <p:nvSpPr>
          <p:cNvPr id="7" name="文本框 6"/>
          <p:cNvSpPr txBox="1"/>
          <p:nvPr/>
        </p:nvSpPr>
        <p:spPr>
          <a:xfrm>
            <a:off x="8564879" y="1372994"/>
            <a:ext cx="1280160" cy="369332"/>
          </a:xfrm>
          <a:prstGeom prst="rect">
            <a:avLst/>
          </a:prstGeom>
          <a:noFill/>
        </p:spPr>
        <p:txBody>
          <a:bodyPr wrap="square" rtlCol="0">
            <a:spAutoFit/>
          </a:bodyPr>
          <a:lstStyle/>
          <a:p>
            <a:r>
              <a:rPr lang="en-US" altLang="zh-CN" dirty="0" smtClean="0"/>
              <a:t>Chinese</a:t>
            </a:r>
            <a:endParaRPr lang="zh-CN" altLang="en-US" dirty="0"/>
          </a:p>
        </p:txBody>
      </p:sp>
      <p:sp>
        <p:nvSpPr>
          <p:cNvPr id="3" name="矩形 2"/>
          <p:cNvSpPr/>
          <p:nvPr/>
        </p:nvSpPr>
        <p:spPr>
          <a:xfrm>
            <a:off x="978406" y="2783793"/>
            <a:ext cx="3765967" cy="307777"/>
          </a:xfrm>
          <a:prstGeom prst="rect">
            <a:avLst/>
          </a:prstGeom>
        </p:spPr>
        <p:txBody>
          <a:bodyPr wrap="none">
            <a:spAutoFit/>
          </a:bodyPr>
          <a:lstStyle/>
          <a:p>
            <a:r>
              <a:rPr lang="en-US" altLang="zh-CN" sz="1400" dirty="0" smtClean="0"/>
              <a:t>a young girl is sitting in a car and eating a lollipop</a:t>
            </a:r>
            <a:endParaRPr lang="zh-CN" altLang="en-US" sz="1400" dirty="0"/>
          </a:p>
        </p:txBody>
      </p:sp>
      <p:sp>
        <p:nvSpPr>
          <p:cNvPr id="19" name="矩形 18"/>
          <p:cNvSpPr/>
          <p:nvPr/>
        </p:nvSpPr>
        <p:spPr>
          <a:xfrm>
            <a:off x="1356683" y="6172813"/>
            <a:ext cx="2962349" cy="307777"/>
          </a:xfrm>
          <a:prstGeom prst="rect">
            <a:avLst/>
          </a:prstGeom>
        </p:spPr>
        <p:txBody>
          <a:bodyPr wrap="none">
            <a:spAutoFit/>
          </a:bodyPr>
          <a:lstStyle/>
          <a:p>
            <a:r>
              <a:rPr lang="en-US" altLang="zh-CN" sz="1400" dirty="0" smtClean="0"/>
              <a:t>a man is opening a box and a man in a</a:t>
            </a:r>
            <a:endParaRPr lang="zh-CN" altLang="en-US" sz="1400" dirty="0"/>
          </a:p>
        </p:txBody>
      </p:sp>
      <p:pic>
        <p:nvPicPr>
          <p:cNvPr id="5" name="图片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306588" y="1755813"/>
            <a:ext cx="585030" cy="1037492"/>
          </a:xfrm>
          <a:prstGeom prst="rect">
            <a:avLst/>
          </a:prstGeom>
        </p:spPr>
      </p:pic>
      <p:pic>
        <p:nvPicPr>
          <p:cNvPr id="8" name="图片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582795" y="1755813"/>
            <a:ext cx="585030" cy="1037492"/>
          </a:xfrm>
          <a:prstGeom prst="rect">
            <a:avLst/>
          </a:prstGeom>
        </p:spPr>
      </p:pic>
      <p:pic>
        <p:nvPicPr>
          <p:cNvPr id="9" name="图片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808860" y="1755813"/>
            <a:ext cx="585030" cy="1037492"/>
          </a:xfrm>
          <a:prstGeom prst="rect">
            <a:avLst/>
          </a:prstGeom>
        </p:spPr>
      </p:pic>
      <p:pic>
        <p:nvPicPr>
          <p:cNvPr id="23" name="图片 2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71115" y="4968319"/>
            <a:ext cx="1371136" cy="1028352"/>
          </a:xfrm>
          <a:prstGeom prst="rect">
            <a:avLst/>
          </a:prstGeom>
        </p:spPr>
      </p:pic>
      <p:pic>
        <p:nvPicPr>
          <p:cNvPr id="24" name="图片 2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754025" y="4968319"/>
            <a:ext cx="1371136" cy="1028352"/>
          </a:xfrm>
          <a:prstGeom prst="rect">
            <a:avLst/>
          </a:prstGeom>
        </p:spPr>
      </p:pic>
      <p:pic>
        <p:nvPicPr>
          <p:cNvPr id="25" name="图片 24"/>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175821" y="4968319"/>
            <a:ext cx="1371136" cy="1028352"/>
          </a:xfrm>
          <a:prstGeom prst="rect">
            <a:avLst/>
          </a:prstGeom>
        </p:spPr>
      </p:pic>
      <p:pic>
        <p:nvPicPr>
          <p:cNvPr id="26" name="图片 25"/>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110514" y="1726729"/>
            <a:ext cx="1740112" cy="978813"/>
          </a:xfrm>
          <a:prstGeom prst="rect">
            <a:avLst/>
          </a:prstGeom>
        </p:spPr>
      </p:pic>
      <p:pic>
        <p:nvPicPr>
          <p:cNvPr id="27" name="图片 26"/>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119441" y="1755813"/>
            <a:ext cx="1740112" cy="978813"/>
          </a:xfrm>
          <a:prstGeom prst="rect">
            <a:avLst/>
          </a:prstGeom>
        </p:spPr>
      </p:pic>
      <p:pic>
        <p:nvPicPr>
          <p:cNvPr id="28" name="图片 27"/>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087769" y="1726729"/>
            <a:ext cx="1740112" cy="978813"/>
          </a:xfrm>
          <a:prstGeom prst="rect">
            <a:avLst/>
          </a:prstGeom>
        </p:spPr>
      </p:pic>
      <p:sp>
        <p:nvSpPr>
          <p:cNvPr id="29" name="矩形 28"/>
          <p:cNvSpPr/>
          <p:nvPr/>
        </p:nvSpPr>
        <p:spPr>
          <a:xfrm>
            <a:off x="6110514" y="2736623"/>
            <a:ext cx="5614037" cy="369332"/>
          </a:xfrm>
          <a:prstGeom prst="rect">
            <a:avLst/>
          </a:prstGeom>
        </p:spPr>
        <p:txBody>
          <a:bodyPr wrap="none">
            <a:spAutoFit/>
          </a:bodyPr>
          <a:lstStyle/>
          <a:p>
            <a:r>
              <a:rPr lang="zh-CN" altLang="en-US" dirty="0" smtClean="0"/>
              <a:t>一个 穿着 黑色 衣服 的 男人 躺 在 地板 上 做 仰卧起坐</a:t>
            </a:r>
            <a:endParaRPr lang="zh-CN" altLang="en-US" dirty="0"/>
          </a:p>
        </p:txBody>
      </p:sp>
      <p:pic>
        <p:nvPicPr>
          <p:cNvPr id="30" name="图片 29"/>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6345396" y="3280116"/>
            <a:ext cx="1435442" cy="807436"/>
          </a:xfrm>
          <a:prstGeom prst="rect">
            <a:avLst/>
          </a:prstGeom>
        </p:spPr>
      </p:pic>
      <p:pic>
        <p:nvPicPr>
          <p:cNvPr id="31" name="图片 30"/>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8199811" y="3280116"/>
            <a:ext cx="1435442" cy="807436"/>
          </a:xfrm>
          <a:prstGeom prst="rect">
            <a:avLst/>
          </a:prstGeom>
        </p:spPr>
      </p:pic>
      <p:pic>
        <p:nvPicPr>
          <p:cNvPr id="32" name="图片 31"/>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10087769" y="3280116"/>
            <a:ext cx="1435442" cy="807436"/>
          </a:xfrm>
          <a:prstGeom prst="rect">
            <a:avLst/>
          </a:prstGeom>
        </p:spPr>
      </p:pic>
      <p:sp>
        <p:nvSpPr>
          <p:cNvPr id="33" name="矩形 32"/>
          <p:cNvSpPr/>
          <p:nvPr/>
        </p:nvSpPr>
        <p:spPr>
          <a:xfrm>
            <a:off x="6509661" y="4261713"/>
            <a:ext cx="4815742" cy="369332"/>
          </a:xfrm>
          <a:prstGeom prst="rect">
            <a:avLst/>
          </a:prstGeom>
        </p:spPr>
        <p:txBody>
          <a:bodyPr wrap="none">
            <a:spAutoFit/>
          </a:bodyPr>
          <a:lstStyle/>
          <a:p>
            <a:r>
              <a:rPr lang="zh-CN" altLang="en-US" dirty="0" smtClean="0"/>
              <a:t>一个 穿着 黑色 衣服 的 女人 在 游泳池 里 游泳</a:t>
            </a:r>
            <a:endParaRPr lang="zh-CN" altLang="en-US" dirty="0"/>
          </a:p>
        </p:txBody>
      </p:sp>
      <p:sp>
        <p:nvSpPr>
          <p:cNvPr id="34" name="矩形 33"/>
          <p:cNvSpPr/>
          <p:nvPr/>
        </p:nvSpPr>
        <p:spPr>
          <a:xfrm>
            <a:off x="6735145" y="6172813"/>
            <a:ext cx="4070345" cy="369332"/>
          </a:xfrm>
          <a:prstGeom prst="rect">
            <a:avLst/>
          </a:prstGeom>
        </p:spPr>
        <p:txBody>
          <a:bodyPr wrap="none">
            <a:spAutoFit/>
          </a:bodyPr>
          <a:lstStyle/>
          <a:p>
            <a:r>
              <a:rPr lang="zh-CN" altLang="en-US" dirty="0" smtClean="0"/>
              <a:t>一群 穿着 黑色 衣服 的 人 在 海里 游泳</a:t>
            </a:r>
            <a:endParaRPr lang="zh-CN" altLang="en-US" dirty="0"/>
          </a:p>
        </p:txBody>
      </p:sp>
      <p:pic>
        <p:nvPicPr>
          <p:cNvPr id="35" name="图片 34"/>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5840173" y="4856117"/>
            <a:ext cx="1940665" cy="1091624"/>
          </a:xfrm>
          <a:prstGeom prst="rect">
            <a:avLst/>
          </a:prstGeom>
        </p:spPr>
      </p:pic>
      <p:pic>
        <p:nvPicPr>
          <p:cNvPr id="36" name="图片 35"/>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10279657" y="4880604"/>
            <a:ext cx="1940665" cy="1091624"/>
          </a:xfrm>
          <a:prstGeom prst="rect">
            <a:avLst/>
          </a:prstGeom>
        </p:spPr>
      </p:pic>
      <p:pic>
        <p:nvPicPr>
          <p:cNvPr id="37" name="图片 36"/>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8059915" y="4856117"/>
            <a:ext cx="1940665" cy="1091624"/>
          </a:xfrm>
          <a:prstGeom prst="rect">
            <a:avLst/>
          </a:prstGeom>
        </p:spPr>
      </p:pic>
      <p:sp>
        <p:nvSpPr>
          <p:cNvPr id="38" name="矩形 37"/>
          <p:cNvSpPr/>
          <p:nvPr/>
        </p:nvSpPr>
        <p:spPr>
          <a:xfrm>
            <a:off x="713981" y="4309018"/>
            <a:ext cx="4322658" cy="307777"/>
          </a:xfrm>
          <a:prstGeom prst="rect">
            <a:avLst/>
          </a:prstGeom>
        </p:spPr>
        <p:txBody>
          <a:bodyPr wrap="none">
            <a:spAutoFit/>
          </a:bodyPr>
          <a:lstStyle/>
          <a:p>
            <a:r>
              <a:rPr lang="zh-CN" altLang="en-US" sz="1400" dirty="0" smtClean="0"/>
              <a:t>a woman is sitting at a table and a newspaper and a man</a:t>
            </a:r>
            <a:endParaRPr lang="zh-CN" altLang="en-US" sz="1400" dirty="0"/>
          </a:p>
        </p:txBody>
      </p:sp>
      <p:pic>
        <p:nvPicPr>
          <p:cNvPr id="39" name="图片 38"/>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598279" y="3383889"/>
            <a:ext cx="1575886" cy="886436"/>
          </a:xfrm>
          <a:prstGeom prst="rect">
            <a:avLst/>
          </a:prstGeom>
        </p:spPr>
      </p:pic>
      <p:pic>
        <p:nvPicPr>
          <p:cNvPr id="40" name="图片 39"/>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2458146" y="3345415"/>
            <a:ext cx="1575886" cy="886436"/>
          </a:xfrm>
          <a:prstGeom prst="rect">
            <a:avLst/>
          </a:prstGeom>
        </p:spPr>
      </p:pic>
      <p:pic>
        <p:nvPicPr>
          <p:cNvPr id="41" name="图片 40"/>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4242602" y="3360290"/>
            <a:ext cx="1575886" cy="886436"/>
          </a:xfrm>
          <a:prstGeom prst="rect">
            <a:avLst/>
          </a:prstGeom>
        </p:spPr>
      </p:pic>
      <p:pic>
        <p:nvPicPr>
          <p:cNvPr id="4" name="音频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23"/>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1896454847"/>
      </p:ext>
    </p:extLst>
  </p:cSld>
  <p:clrMapOvr>
    <a:masterClrMapping/>
  </p:clrMapOvr>
  <mc:AlternateContent xmlns:mc="http://schemas.openxmlformats.org/markup-compatibility/2006">
    <mc:Choice xmlns:p14="http://schemas.microsoft.com/office/powerpoint/2010/main" Requires="p14">
      <p:transition spd="slow" p14:dur="2000" advTm="9828"/>
    </mc:Choice>
    <mc:Fallback>
      <p:transition spd="slow" advTm="982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Results – Official Leaderboard </a:t>
            </a:r>
            <a:endParaRPr lang="zh-CN" altLang="en-US" dirty="0"/>
          </a:p>
        </p:txBody>
      </p:sp>
      <p:pic>
        <p:nvPicPr>
          <p:cNvPr id="5" name="图片 4"/>
          <p:cNvPicPr>
            <a:picLocks noChangeAspect="1"/>
          </p:cNvPicPr>
          <p:nvPr/>
        </p:nvPicPr>
        <p:blipFill>
          <a:blip r:embed="rId5"/>
          <a:stretch>
            <a:fillRect/>
          </a:stretch>
        </p:blipFill>
        <p:spPr>
          <a:xfrm>
            <a:off x="397097" y="2514601"/>
            <a:ext cx="5581672" cy="3113425"/>
          </a:xfrm>
          <a:prstGeom prst="rect">
            <a:avLst/>
          </a:prstGeom>
        </p:spPr>
      </p:pic>
      <p:sp>
        <p:nvSpPr>
          <p:cNvPr id="6" name="文本框 5"/>
          <p:cNvSpPr txBox="1"/>
          <p:nvPr/>
        </p:nvSpPr>
        <p:spPr>
          <a:xfrm>
            <a:off x="2351313" y="1692972"/>
            <a:ext cx="1280160" cy="369332"/>
          </a:xfrm>
          <a:prstGeom prst="rect">
            <a:avLst/>
          </a:prstGeom>
          <a:noFill/>
        </p:spPr>
        <p:txBody>
          <a:bodyPr wrap="square" rtlCol="0">
            <a:spAutoFit/>
          </a:bodyPr>
          <a:lstStyle/>
          <a:p>
            <a:r>
              <a:rPr lang="en-US" altLang="zh-CN" dirty="0" smtClean="0"/>
              <a:t>English</a:t>
            </a:r>
            <a:endParaRPr lang="zh-CN" altLang="en-US" dirty="0"/>
          </a:p>
        </p:txBody>
      </p:sp>
      <p:sp>
        <p:nvSpPr>
          <p:cNvPr id="7" name="文本框 6"/>
          <p:cNvSpPr txBox="1"/>
          <p:nvPr/>
        </p:nvSpPr>
        <p:spPr>
          <a:xfrm>
            <a:off x="8574511" y="1690688"/>
            <a:ext cx="1280160" cy="369332"/>
          </a:xfrm>
          <a:prstGeom prst="rect">
            <a:avLst/>
          </a:prstGeom>
          <a:noFill/>
        </p:spPr>
        <p:txBody>
          <a:bodyPr wrap="square" rtlCol="0">
            <a:spAutoFit/>
          </a:bodyPr>
          <a:lstStyle/>
          <a:p>
            <a:r>
              <a:rPr lang="en-US" altLang="zh-CN" dirty="0" smtClean="0"/>
              <a:t>Chinese</a:t>
            </a:r>
            <a:endParaRPr lang="zh-CN" altLang="en-US" dirty="0"/>
          </a:p>
        </p:txBody>
      </p:sp>
      <p:sp>
        <p:nvSpPr>
          <p:cNvPr id="8" name="矩形 7"/>
          <p:cNvSpPr/>
          <p:nvPr/>
        </p:nvSpPr>
        <p:spPr>
          <a:xfrm>
            <a:off x="615359" y="6348664"/>
            <a:ext cx="6032229" cy="369332"/>
          </a:xfrm>
          <a:prstGeom prst="rect">
            <a:avLst/>
          </a:prstGeom>
        </p:spPr>
        <p:txBody>
          <a:bodyPr wrap="none">
            <a:spAutoFit/>
          </a:bodyPr>
          <a:lstStyle/>
          <a:p>
            <a:r>
              <a:rPr lang="en-US" altLang="zh-CN" dirty="0" smtClean="0">
                <a:hlinkClick r:id="rId6"/>
              </a:rPr>
              <a:t>https://competitions.codalab.org/competitions/24360#results</a:t>
            </a:r>
            <a:endParaRPr lang="zh-CN" altLang="en-US" dirty="0"/>
          </a:p>
        </p:txBody>
      </p:sp>
      <p:pic>
        <p:nvPicPr>
          <p:cNvPr id="9" name="图片 8"/>
          <p:cNvPicPr>
            <a:picLocks noChangeAspect="1"/>
          </p:cNvPicPr>
          <p:nvPr/>
        </p:nvPicPr>
        <p:blipFill>
          <a:blip r:embed="rId7"/>
          <a:stretch>
            <a:fillRect/>
          </a:stretch>
        </p:blipFill>
        <p:spPr>
          <a:xfrm>
            <a:off x="6363969" y="2514601"/>
            <a:ext cx="5701245" cy="2929469"/>
          </a:xfrm>
          <a:prstGeom prst="rect">
            <a:avLst/>
          </a:prstGeom>
        </p:spPr>
      </p:pic>
      <p:pic>
        <p:nvPicPr>
          <p:cNvPr id="3" name="音频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127993303"/>
      </p:ext>
    </p:extLst>
  </p:cSld>
  <p:clrMapOvr>
    <a:masterClrMapping/>
  </p:clrMapOvr>
  <mc:AlternateContent xmlns:mc="http://schemas.openxmlformats.org/markup-compatibility/2006">
    <mc:Choice xmlns:p14="http://schemas.microsoft.com/office/powerpoint/2010/main" Requires="p14">
      <p:transition spd="slow" p14:dur="2000" advTm="10424"/>
    </mc:Choice>
    <mc:Fallback>
      <p:transition spd="slow" advTm="104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a:bodyPr>
          <a:lstStyle/>
          <a:p>
            <a:pPr marL="0" indent="0" algn="ctr">
              <a:buNone/>
            </a:pPr>
            <a:r>
              <a:rPr lang="en-US" altLang="zh-CN" sz="7200" dirty="0" smtClean="0"/>
              <a:t>Thank you</a:t>
            </a:r>
          </a:p>
          <a:p>
            <a:pPr marL="0" indent="0" algn="ctr">
              <a:buNone/>
            </a:pPr>
            <a:endParaRPr lang="en-US" altLang="zh-CN" sz="7200" dirty="0" smtClean="0"/>
          </a:p>
          <a:p>
            <a:pPr marL="0" indent="0" algn="ctr">
              <a:buNone/>
            </a:pPr>
            <a:r>
              <a:rPr lang="en-US" altLang="zh-CN" sz="7200" dirty="0" smtClean="0"/>
              <a:t>Q &amp;A</a:t>
            </a:r>
            <a:endParaRPr lang="en-US" altLang="zh-CN" sz="7200" dirty="0"/>
          </a:p>
        </p:txBody>
      </p:sp>
      <p:pic>
        <p:nvPicPr>
          <p:cNvPr id="5" name="音频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3692778986"/>
      </p:ext>
    </p:extLst>
  </p:cSld>
  <p:clrMapOvr>
    <a:masterClrMapping/>
  </p:clrMapOvr>
  <mc:AlternateContent xmlns:mc="http://schemas.openxmlformats.org/markup-compatibility/2006">
    <mc:Choice xmlns:p14="http://schemas.microsoft.com/office/powerpoint/2010/main" Requires="p14">
      <p:transition spd="slow" p14:dur="2000" advTm="5033"/>
    </mc:Choice>
    <mc:Fallback>
      <p:transition spd="slow" advTm="503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About us</a:t>
            </a:r>
            <a:endParaRPr lang="zh-CN" altLang="en-US" dirty="0"/>
          </a:p>
        </p:txBody>
      </p:sp>
      <p:pic>
        <p:nvPicPr>
          <p:cNvPr id="6" name="图片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60023" y="2179907"/>
            <a:ext cx="1520231" cy="2128324"/>
          </a:xfrm>
          <a:prstGeom prst="rect">
            <a:avLst/>
          </a:prstGeom>
        </p:spPr>
      </p:pic>
      <p:pic>
        <p:nvPicPr>
          <p:cNvPr id="7" name="图片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795389" y="2179907"/>
            <a:ext cx="1520231" cy="2128324"/>
          </a:xfrm>
          <a:prstGeom prst="rect">
            <a:avLst/>
          </a:prstGeom>
        </p:spPr>
      </p:pic>
      <p:pic>
        <p:nvPicPr>
          <p:cNvPr id="2050" name="Picture 2" descr="sampl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868752" y="2336555"/>
            <a:ext cx="1447800" cy="1971676"/>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p:cNvSpPr txBox="1"/>
          <p:nvPr/>
        </p:nvSpPr>
        <p:spPr>
          <a:xfrm>
            <a:off x="2173458" y="4428118"/>
            <a:ext cx="991773" cy="369332"/>
          </a:xfrm>
          <a:prstGeom prst="rect">
            <a:avLst/>
          </a:prstGeom>
          <a:noFill/>
        </p:spPr>
        <p:txBody>
          <a:bodyPr wrap="square" rtlCol="0">
            <a:spAutoFit/>
          </a:bodyPr>
          <a:lstStyle/>
          <a:p>
            <a:r>
              <a:rPr lang="en-US" altLang="zh-CN" dirty="0" err="1" smtClean="0"/>
              <a:t>Ke</a:t>
            </a:r>
            <a:r>
              <a:rPr lang="en-US" altLang="zh-CN" dirty="0" smtClean="0"/>
              <a:t> Lin</a:t>
            </a:r>
            <a:endParaRPr lang="zh-CN" altLang="en-US" dirty="0"/>
          </a:p>
        </p:txBody>
      </p:sp>
      <p:sp>
        <p:nvSpPr>
          <p:cNvPr id="10" name="文本框 9"/>
          <p:cNvSpPr txBox="1"/>
          <p:nvPr/>
        </p:nvSpPr>
        <p:spPr>
          <a:xfrm>
            <a:off x="5543004" y="4428118"/>
            <a:ext cx="1437250" cy="369332"/>
          </a:xfrm>
          <a:prstGeom prst="rect">
            <a:avLst/>
          </a:prstGeom>
          <a:noFill/>
        </p:spPr>
        <p:txBody>
          <a:bodyPr wrap="square" rtlCol="0">
            <a:spAutoFit/>
          </a:bodyPr>
          <a:lstStyle/>
          <a:p>
            <a:r>
              <a:rPr lang="en-US" altLang="zh-CN" dirty="0" err="1" smtClean="0"/>
              <a:t>Zhuoxin</a:t>
            </a:r>
            <a:r>
              <a:rPr lang="en-US" altLang="zh-CN" dirty="0" smtClean="0"/>
              <a:t> </a:t>
            </a:r>
            <a:r>
              <a:rPr lang="en-US" altLang="zh-CN" dirty="0" err="1" smtClean="0"/>
              <a:t>Gan</a:t>
            </a:r>
            <a:endParaRPr lang="zh-CN" altLang="en-US" dirty="0"/>
          </a:p>
        </p:txBody>
      </p:sp>
      <p:sp>
        <p:nvSpPr>
          <p:cNvPr id="11" name="文本框 10"/>
          <p:cNvSpPr txBox="1"/>
          <p:nvPr/>
        </p:nvSpPr>
        <p:spPr>
          <a:xfrm>
            <a:off x="8981635" y="4428118"/>
            <a:ext cx="1402080" cy="369332"/>
          </a:xfrm>
          <a:prstGeom prst="rect">
            <a:avLst/>
          </a:prstGeom>
          <a:noFill/>
        </p:spPr>
        <p:txBody>
          <a:bodyPr wrap="square" rtlCol="0">
            <a:spAutoFit/>
          </a:bodyPr>
          <a:lstStyle/>
          <a:p>
            <a:r>
              <a:rPr lang="en-US" altLang="zh-CN" dirty="0" err="1" smtClean="0"/>
              <a:t>Liwei</a:t>
            </a:r>
            <a:r>
              <a:rPr lang="en-US" altLang="zh-CN" dirty="0" smtClean="0"/>
              <a:t> Wang</a:t>
            </a:r>
            <a:endParaRPr lang="zh-CN" altLang="en-US" dirty="0"/>
          </a:p>
        </p:txBody>
      </p:sp>
      <p:pic>
        <p:nvPicPr>
          <p:cNvPr id="4" name="音频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1433539433"/>
      </p:ext>
    </p:extLst>
  </p:cSld>
  <p:clrMapOvr>
    <a:masterClrMapping/>
  </p:clrMapOvr>
  <mc:AlternateContent xmlns:mc="http://schemas.openxmlformats.org/markup-compatibility/2006">
    <mc:Choice xmlns:p14="http://schemas.microsoft.com/office/powerpoint/2010/main" Requires="p14">
      <p:transition spd="slow" p14:dur="2000" advTm="25161"/>
    </mc:Choice>
    <mc:Fallback>
      <p:transition spd="slow" advTm="251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Methods – Data preprocessing</a:t>
            </a:r>
            <a:endParaRPr lang="zh-CN" altLang="en-US" dirty="0"/>
          </a:p>
        </p:txBody>
      </p:sp>
      <p:sp>
        <p:nvSpPr>
          <p:cNvPr id="20" name="内容占位符 2"/>
          <p:cNvSpPr>
            <a:spLocks noGrp="1"/>
          </p:cNvSpPr>
          <p:nvPr>
            <p:ph idx="1"/>
          </p:nvPr>
        </p:nvSpPr>
        <p:spPr>
          <a:xfrm>
            <a:off x="838200" y="1825625"/>
            <a:ext cx="10515600" cy="4351338"/>
          </a:xfrm>
        </p:spPr>
        <p:txBody>
          <a:bodyPr/>
          <a:lstStyle/>
          <a:p>
            <a:r>
              <a:rPr lang="en-US" altLang="zh-CN" dirty="0" smtClean="0"/>
              <a:t> Caption preprocessing</a:t>
            </a:r>
            <a:endParaRPr lang="en-US" altLang="zh-CN" dirty="0"/>
          </a:p>
          <a:p>
            <a:pPr lvl="1"/>
            <a:r>
              <a:rPr lang="en-US" altLang="zh-CN" dirty="0" smtClean="0"/>
              <a:t>Converting to lower cases</a:t>
            </a:r>
          </a:p>
          <a:p>
            <a:pPr lvl="1"/>
            <a:r>
              <a:rPr lang="en-US" altLang="zh-CN" dirty="0" smtClean="0"/>
              <a:t>Clip sentences over 30 words</a:t>
            </a:r>
          </a:p>
          <a:p>
            <a:pPr lvl="1"/>
            <a:r>
              <a:rPr lang="en-US" altLang="zh-CN" dirty="0" smtClean="0"/>
              <a:t>Removing words occurring less than 5 times</a:t>
            </a:r>
          </a:p>
          <a:p>
            <a:pPr lvl="1"/>
            <a:r>
              <a:rPr lang="en-US" altLang="zh-CN" dirty="0" err="1" smtClean="0"/>
              <a:t>Jieba</a:t>
            </a:r>
            <a:r>
              <a:rPr lang="en-US" altLang="zh-CN" dirty="0" smtClean="0"/>
              <a:t> to split Chinese words </a:t>
            </a:r>
          </a:p>
          <a:p>
            <a:pPr lvl="1"/>
            <a:r>
              <a:rPr lang="en-US" altLang="zh-CN" dirty="0" smtClean="0"/>
              <a:t>Word vocabulary: English 10260, Chinese 12776</a:t>
            </a:r>
          </a:p>
          <a:p>
            <a:r>
              <a:rPr lang="en-US" altLang="zh-CN" dirty="0" smtClean="0"/>
              <a:t>Video collection and preprocessing</a:t>
            </a:r>
          </a:p>
          <a:p>
            <a:pPr lvl="1"/>
            <a:r>
              <a:rPr lang="en-US" altLang="zh-CN" dirty="0" smtClean="0"/>
              <a:t>Crawler from </a:t>
            </a:r>
            <a:r>
              <a:rPr lang="en-US" altLang="zh-CN" dirty="0" err="1" smtClean="0"/>
              <a:t>Youtube</a:t>
            </a:r>
            <a:endParaRPr lang="en-US" altLang="zh-CN" dirty="0"/>
          </a:p>
          <a:p>
            <a:pPr lvl="1"/>
            <a:r>
              <a:rPr lang="en-US" altLang="zh-CN" dirty="0" smtClean="0"/>
              <a:t>~155 video missing</a:t>
            </a:r>
          </a:p>
          <a:p>
            <a:pPr lvl="1"/>
            <a:r>
              <a:rPr lang="en-US" altLang="zh-CN" dirty="0" smtClean="0"/>
              <a:t>Uniformly sample 32 frames, extract audio</a:t>
            </a:r>
          </a:p>
        </p:txBody>
      </p:sp>
      <p:pic>
        <p:nvPicPr>
          <p:cNvPr id="5" name="音频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927811756"/>
      </p:ext>
    </p:extLst>
  </p:cSld>
  <p:clrMapOvr>
    <a:masterClrMapping/>
  </p:clrMapOvr>
  <mc:AlternateContent xmlns:mc="http://schemas.openxmlformats.org/markup-compatibility/2006">
    <mc:Choice xmlns:p14="http://schemas.microsoft.com/office/powerpoint/2010/main" Requires="p14">
      <p:transition spd="slow" p14:dur="2000" advTm="81434"/>
    </mc:Choice>
    <mc:Fallback>
      <p:transition spd="slow" advTm="8143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Methods – Feature Extraction</a:t>
            </a:r>
            <a:endParaRPr lang="zh-CN" altLang="en-US" dirty="0"/>
          </a:p>
        </p:txBody>
      </p:sp>
      <p:sp>
        <p:nvSpPr>
          <p:cNvPr id="20" name="内容占位符 2"/>
          <p:cNvSpPr>
            <a:spLocks noGrp="1"/>
          </p:cNvSpPr>
          <p:nvPr>
            <p:ph idx="1"/>
          </p:nvPr>
        </p:nvSpPr>
        <p:spPr>
          <a:xfrm>
            <a:off x="838199" y="1570647"/>
            <a:ext cx="10732477" cy="5023584"/>
          </a:xfrm>
        </p:spPr>
        <p:txBody>
          <a:bodyPr>
            <a:normAutofit fontScale="92500" lnSpcReduction="10000"/>
          </a:bodyPr>
          <a:lstStyle/>
          <a:p>
            <a:r>
              <a:rPr lang="en-US" altLang="zh-CN" dirty="0" smtClean="0"/>
              <a:t> 3-D feature pre-trained on Kinetics-600</a:t>
            </a:r>
            <a:endParaRPr lang="en-US" altLang="zh-CN" dirty="0"/>
          </a:p>
          <a:p>
            <a:pPr lvl="1"/>
            <a:r>
              <a:rPr lang="en-US" altLang="zh-CN" dirty="0" smtClean="0"/>
              <a:t>Official I3D feature</a:t>
            </a:r>
          </a:p>
          <a:p>
            <a:pPr lvl="1"/>
            <a:r>
              <a:rPr lang="en-US" altLang="zh-CN" dirty="0" smtClean="0"/>
              <a:t>ECO feature (ECCV 2018) </a:t>
            </a:r>
            <a:r>
              <a:rPr lang="en-US" altLang="zh-CN" dirty="0" smtClean="0">
                <a:solidFill>
                  <a:srgbClr val="0070C0"/>
                </a:solidFill>
                <a:hlinkClick r:id="rId5"/>
              </a:rPr>
              <a:t>https://github.com/zhang-can/ECO-pytorch</a:t>
            </a:r>
            <a:endParaRPr lang="en-US" altLang="zh-CN" dirty="0" smtClean="0">
              <a:solidFill>
                <a:srgbClr val="0070C0"/>
              </a:solidFill>
            </a:endParaRPr>
          </a:p>
          <a:p>
            <a:pPr lvl="1"/>
            <a:r>
              <a:rPr lang="en-US" altLang="zh-CN" dirty="0" err="1" smtClean="0"/>
              <a:t>SlowFast</a:t>
            </a:r>
            <a:r>
              <a:rPr lang="en-US" altLang="zh-CN" dirty="0" smtClean="0"/>
              <a:t> (ICCV 2019) </a:t>
            </a:r>
            <a:r>
              <a:rPr lang="en-US" altLang="zh-CN" u="sng" dirty="0" smtClean="0">
                <a:solidFill>
                  <a:srgbClr val="0070C0"/>
                </a:solidFill>
              </a:rPr>
              <a:t>https://github.com/facebookresearch/SlowFast</a:t>
            </a:r>
          </a:p>
          <a:p>
            <a:r>
              <a:rPr lang="en-US" altLang="zh-CN" dirty="0" smtClean="0"/>
              <a:t>2-D feature</a:t>
            </a:r>
          </a:p>
          <a:p>
            <a:pPr lvl="1"/>
            <a:r>
              <a:rPr lang="en-US" altLang="zh-CN" dirty="0" err="1" smtClean="0"/>
              <a:t>PNASNet</a:t>
            </a:r>
            <a:r>
              <a:rPr lang="en-US" altLang="zh-CN" dirty="0" smtClean="0"/>
              <a:t> pre-trained on ImageNet (ECCV 2018), global feature </a:t>
            </a:r>
            <a:r>
              <a:rPr lang="en-US" altLang="zh-CN" u="sng" dirty="0" smtClean="0">
                <a:solidFill>
                  <a:srgbClr val="0070C0"/>
                </a:solidFill>
              </a:rPr>
              <a:t>https</a:t>
            </a:r>
            <a:r>
              <a:rPr lang="en-US" altLang="zh-CN" u="sng" dirty="0">
                <a:solidFill>
                  <a:srgbClr val="0070C0"/>
                </a:solidFill>
              </a:rPr>
              <a:t>://github.com/Cadene/pretrained-models.pytorch</a:t>
            </a:r>
          </a:p>
          <a:p>
            <a:pPr lvl="1"/>
            <a:r>
              <a:rPr lang="en-US" altLang="zh-CN" dirty="0" smtClean="0"/>
              <a:t>Bottom-up feature (CVPR 2018), local feature</a:t>
            </a:r>
          </a:p>
          <a:p>
            <a:r>
              <a:rPr lang="en-US" altLang="zh-CN" dirty="0" smtClean="0"/>
              <a:t>Semantic feature</a:t>
            </a:r>
          </a:p>
          <a:p>
            <a:pPr lvl="1"/>
            <a:r>
              <a:rPr lang="en-US" altLang="zh-CN" dirty="0" smtClean="0"/>
              <a:t>attribute</a:t>
            </a:r>
          </a:p>
          <a:p>
            <a:pPr lvl="1"/>
            <a:r>
              <a:rPr lang="en-US" altLang="zh-CN" dirty="0" smtClean="0"/>
              <a:t>topic</a:t>
            </a:r>
          </a:p>
          <a:p>
            <a:r>
              <a:rPr lang="en-US" altLang="zh-CN" dirty="0" smtClean="0"/>
              <a:t>Audio feature</a:t>
            </a:r>
          </a:p>
          <a:p>
            <a:pPr lvl="1"/>
            <a:r>
              <a:rPr lang="en-US" altLang="zh-CN" dirty="0" err="1" smtClean="0"/>
              <a:t>VGGish</a:t>
            </a:r>
            <a:r>
              <a:rPr lang="en-US" altLang="zh-CN" dirty="0" smtClean="0"/>
              <a:t> </a:t>
            </a:r>
            <a:r>
              <a:rPr lang="en-US" altLang="zh-CN" dirty="0" smtClean="0">
                <a:hlinkClick r:id="rId6"/>
              </a:rPr>
              <a:t>https://github.com/tensorflow/models/tree/master/research/audioset/vggish</a:t>
            </a:r>
            <a:endParaRPr lang="en-US" altLang="zh-CN" dirty="0" smtClean="0"/>
          </a:p>
          <a:p>
            <a:pPr lvl="1"/>
            <a:endParaRPr lang="en-US" altLang="zh-CN" dirty="0" smtClean="0"/>
          </a:p>
          <a:p>
            <a:pPr lvl="1"/>
            <a:endParaRPr lang="en-US" altLang="zh-CN" dirty="0" smtClean="0"/>
          </a:p>
        </p:txBody>
      </p:sp>
      <p:pic>
        <p:nvPicPr>
          <p:cNvPr id="8" name="音频 7">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88738" y="6173788"/>
            <a:ext cx="487362" cy="487362"/>
          </a:xfrm>
          <a:prstGeom prst="rect">
            <a:avLst/>
          </a:prstGeom>
        </p:spPr>
      </p:pic>
    </p:spTree>
    <p:extLst>
      <p:ext uri="{BB962C8B-B14F-4D97-AF65-F5344CB8AC3E}">
        <p14:creationId xmlns:p14="http://schemas.microsoft.com/office/powerpoint/2010/main" val="3917767407"/>
      </p:ext>
    </p:extLst>
  </p:cSld>
  <p:clrMapOvr>
    <a:masterClrMapping/>
  </p:clrMapOvr>
  <mc:AlternateContent xmlns:mc="http://schemas.openxmlformats.org/markup-compatibility/2006">
    <mc:Choice xmlns:p14="http://schemas.microsoft.com/office/powerpoint/2010/main" Requires="p14">
      <p:transition spd="slow" p14:dur="2000" advTm="177924"/>
    </mc:Choice>
    <mc:Fallback>
      <p:transition spd="slow" advTm="1779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Methods – Feature Extraction</a:t>
            </a:r>
            <a:endParaRPr lang="zh-CN" altLang="en-US" dirty="0"/>
          </a:p>
        </p:txBody>
      </p:sp>
      <p:sp>
        <p:nvSpPr>
          <p:cNvPr id="20" name="内容占位符 2"/>
          <p:cNvSpPr>
            <a:spLocks noGrp="1"/>
          </p:cNvSpPr>
          <p:nvPr>
            <p:ph idx="1"/>
          </p:nvPr>
        </p:nvSpPr>
        <p:spPr>
          <a:xfrm>
            <a:off x="838199" y="1570647"/>
            <a:ext cx="10732477" cy="5023584"/>
          </a:xfrm>
        </p:spPr>
        <p:txBody>
          <a:bodyPr>
            <a:normAutofit/>
          </a:bodyPr>
          <a:lstStyle/>
          <a:p>
            <a:r>
              <a:rPr lang="en-US" altLang="zh-CN" dirty="0" smtClean="0"/>
              <a:t> Ablation study on feature selection</a:t>
            </a:r>
          </a:p>
          <a:p>
            <a:pPr lvl="1"/>
            <a:endParaRPr lang="en-US" altLang="zh-CN" dirty="0" smtClean="0"/>
          </a:p>
          <a:p>
            <a:pPr lvl="1"/>
            <a:endParaRPr lang="en-US" altLang="zh-CN" dirty="0" smtClean="0"/>
          </a:p>
        </p:txBody>
      </p:sp>
      <p:graphicFrame>
        <p:nvGraphicFramePr>
          <p:cNvPr id="3" name="表格 2"/>
          <p:cNvGraphicFramePr>
            <a:graphicFrameLocks noGrp="1"/>
          </p:cNvGraphicFramePr>
          <p:nvPr>
            <p:extLst>
              <p:ext uri="{D42A27DB-BD31-4B8C-83A1-F6EECF244321}">
                <p14:modId xmlns:p14="http://schemas.microsoft.com/office/powerpoint/2010/main" val="3964275931"/>
              </p:ext>
            </p:extLst>
          </p:nvPr>
        </p:nvGraphicFramePr>
        <p:xfrm>
          <a:off x="838197" y="2041840"/>
          <a:ext cx="10881950" cy="4634736"/>
        </p:xfrm>
        <a:graphic>
          <a:graphicData uri="http://schemas.openxmlformats.org/drawingml/2006/table">
            <a:tbl>
              <a:tblPr firstRow="1" bandRow="1">
                <a:tableStyleId>{5C22544A-7EE6-4342-B048-85BDC9FD1C3A}</a:tableStyleId>
              </a:tblPr>
              <a:tblGrid>
                <a:gridCol w="2176390"/>
                <a:gridCol w="2176390"/>
                <a:gridCol w="2176390"/>
                <a:gridCol w="2176390"/>
                <a:gridCol w="2176390"/>
              </a:tblGrid>
              <a:tr h="381444">
                <a:tc>
                  <a:txBody>
                    <a:bodyPr/>
                    <a:lstStyle/>
                    <a:p>
                      <a:endParaRPr lang="zh-CN" altLang="en-US" dirty="0"/>
                    </a:p>
                  </a:txBody>
                  <a:tcPr/>
                </a:tc>
                <a:tc>
                  <a:txBody>
                    <a:bodyPr/>
                    <a:lstStyle/>
                    <a:p>
                      <a:r>
                        <a:rPr lang="en-US" altLang="zh-CN" dirty="0" err="1" smtClean="0"/>
                        <a:t>CIDEr</a:t>
                      </a:r>
                      <a:endParaRPr lang="zh-CN" altLang="en-US" dirty="0"/>
                    </a:p>
                  </a:txBody>
                  <a:tcPr/>
                </a:tc>
                <a:tc>
                  <a:txBody>
                    <a:bodyPr/>
                    <a:lstStyle/>
                    <a:p>
                      <a:r>
                        <a:rPr lang="en-US" altLang="zh-CN" dirty="0" smtClean="0"/>
                        <a:t>BLEU-4</a:t>
                      </a:r>
                      <a:endParaRPr lang="zh-CN" altLang="en-US" dirty="0"/>
                    </a:p>
                  </a:txBody>
                  <a:tcPr/>
                </a:tc>
                <a:tc>
                  <a:txBody>
                    <a:bodyPr/>
                    <a:lstStyle/>
                    <a:p>
                      <a:r>
                        <a:rPr lang="en-US" altLang="zh-CN" dirty="0" smtClean="0"/>
                        <a:t>ROUGE-L</a:t>
                      </a:r>
                      <a:endParaRPr lang="zh-CN" altLang="en-US" dirty="0"/>
                    </a:p>
                  </a:txBody>
                  <a:tcPr/>
                </a:tc>
                <a:tc>
                  <a:txBody>
                    <a:bodyPr/>
                    <a:lstStyle/>
                    <a:p>
                      <a:r>
                        <a:rPr lang="en-US" altLang="zh-CN" dirty="0" smtClean="0"/>
                        <a:t>METEOR</a:t>
                      </a:r>
                      <a:endParaRPr lang="zh-CN" altLang="en-US" dirty="0"/>
                    </a:p>
                  </a:txBody>
                  <a:tcPr/>
                </a:tc>
              </a:tr>
              <a:tr h="381444">
                <a:tc>
                  <a:txBody>
                    <a:bodyPr/>
                    <a:lstStyle/>
                    <a:p>
                      <a:r>
                        <a:rPr lang="en-US" altLang="zh-CN" dirty="0" smtClean="0"/>
                        <a:t>ECO</a:t>
                      </a:r>
                      <a:endParaRPr lang="zh-CN" altLang="en-US" dirty="0"/>
                    </a:p>
                  </a:txBody>
                  <a:tcPr/>
                </a:tc>
                <a:tc>
                  <a:txBody>
                    <a:bodyPr/>
                    <a:lstStyle/>
                    <a:p>
                      <a:r>
                        <a:rPr lang="en-US" altLang="zh-CN" dirty="0" smtClean="0"/>
                        <a:t>0.470</a:t>
                      </a:r>
                      <a:endParaRPr lang="zh-CN" altLang="en-US" dirty="0"/>
                    </a:p>
                  </a:txBody>
                  <a:tcPr/>
                </a:tc>
                <a:tc>
                  <a:txBody>
                    <a:bodyPr/>
                    <a:lstStyle/>
                    <a:p>
                      <a:r>
                        <a:rPr lang="en-US" altLang="zh-CN" dirty="0" smtClean="0"/>
                        <a:t>0.281</a:t>
                      </a:r>
                      <a:endParaRPr lang="zh-CN" altLang="en-US" dirty="0"/>
                    </a:p>
                  </a:txBody>
                  <a:tcPr/>
                </a:tc>
                <a:tc>
                  <a:txBody>
                    <a:bodyPr/>
                    <a:lstStyle/>
                    <a:p>
                      <a:r>
                        <a:rPr lang="en-US" altLang="zh-CN" dirty="0" smtClean="0"/>
                        <a:t>0.415</a:t>
                      </a:r>
                      <a:endParaRPr lang="zh-CN" altLang="en-US" dirty="0"/>
                    </a:p>
                  </a:txBody>
                  <a:tcPr/>
                </a:tc>
                <a:tc>
                  <a:txBody>
                    <a:bodyPr/>
                    <a:lstStyle/>
                    <a:p>
                      <a:r>
                        <a:rPr lang="en-US" altLang="zh-CN" dirty="0" smtClean="0"/>
                        <a:t>0.222</a:t>
                      </a:r>
                      <a:endParaRPr lang="zh-CN" altLang="en-US" dirty="0"/>
                    </a:p>
                  </a:txBody>
                  <a:tcPr/>
                </a:tc>
              </a:tr>
              <a:tr h="381444">
                <a:tc>
                  <a:txBody>
                    <a:bodyPr/>
                    <a:lstStyle/>
                    <a:p>
                      <a:r>
                        <a:rPr lang="en-US" altLang="zh-CN" dirty="0" smtClean="0"/>
                        <a:t>ECO+I3D</a:t>
                      </a:r>
                      <a:endParaRPr lang="zh-CN" altLang="en-US" dirty="0"/>
                    </a:p>
                  </a:txBody>
                  <a:tcPr/>
                </a:tc>
                <a:tc>
                  <a:txBody>
                    <a:bodyPr/>
                    <a:lstStyle/>
                    <a:p>
                      <a:r>
                        <a:rPr lang="en-US" altLang="zh-CN" dirty="0" smtClean="0"/>
                        <a:t>0.491</a:t>
                      </a:r>
                      <a:endParaRPr lang="zh-CN" altLang="en-US" dirty="0"/>
                    </a:p>
                  </a:txBody>
                  <a:tcPr/>
                </a:tc>
                <a:tc>
                  <a:txBody>
                    <a:bodyPr/>
                    <a:lstStyle/>
                    <a:p>
                      <a:r>
                        <a:rPr lang="en-US" altLang="zh-CN" dirty="0" smtClean="0"/>
                        <a:t>0.285</a:t>
                      </a:r>
                      <a:endParaRPr lang="zh-CN" altLang="en-US" dirty="0"/>
                    </a:p>
                  </a:txBody>
                  <a:tcPr/>
                </a:tc>
                <a:tc>
                  <a:txBody>
                    <a:bodyPr/>
                    <a:lstStyle/>
                    <a:p>
                      <a:r>
                        <a:rPr lang="en-US" altLang="zh-CN" dirty="0" smtClean="0"/>
                        <a:t>0.421</a:t>
                      </a:r>
                      <a:endParaRPr lang="zh-CN" altLang="en-US" dirty="0"/>
                    </a:p>
                  </a:txBody>
                  <a:tcPr/>
                </a:tc>
                <a:tc>
                  <a:txBody>
                    <a:bodyPr/>
                    <a:lstStyle/>
                    <a:p>
                      <a:r>
                        <a:rPr lang="en-US" altLang="zh-CN" dirty="0" smtClean="0"/>
                        <a:t>0.228</a:t>
                      </a:r>
                      <a:endParaRPr lang="zh-CN" altLang="en-US" dirty="0"/>
                    </a:p>
                  </a:txBody>
                  <a:tcPr/>
                </a:tc>
              </a:tr>
              <a:tr h="381444">
                <a:tc>
                  <a:txBody>
                    <a:bodyPr/>
                    <a:lstStyle/>
                    <a:p>
                      <a:r>
                        <a:rPr lang="en-US" altLang="zh-CN" dirty="0" smtClean="0"/>
                        <a:t>ECO+I3D+PNAS</a:t>
                      </a:r>
                      <a:endParaRPr lang="zh-CN" altLang="en-US" dirty="0"/>
                    </a:p>
                  </a:txBody>
                  <a:tcPr/>
                </a:tc>
                <a:tc>
                  <a:txBody>
                    <a:bodyPr/>
                    <a:lstStyle/>
                    <a:p>
                      <a:r>
                        <a:rPr lang="en-US" altLang="zh-CN" dirty="0" smtClean="0"/>
                        <a:t>0.493</a:t>
                      </a:r>
                      <a:endParaRPr lang="zh-CN" altLang="en-US" dirty="0"/>
                    </a:p>
                  </a:txBody>
                  <a:tcPr/>
                </a:tc>
                <a:tc>
                  <a:txBody>
                    <a:bodyPr/>
                    <a:lstStyle/>
                    <a:p>
                      <a:r>
                        <a:rPr lang="en-US" altLang="zh-CN" dirty="0" smtClean="0"/>
                        <a:t>0.285</a:t>
                      </a:r>
                      <a:endParaRPr lang="zh-CN" altLang="en-US" dirty="0"/>
                    </a:p>
                  </a:txBody>
                  <a:tcPr/>
                </a:tc>
                <a:tc>
                  <a:txBody>
                    <a:bodyPr/>
                    <a:lstStyle/>
                    <a:p>
                      <a:r>
                        <a:rPr lang="en-US" altLang="zh-CN" dirty="0" smtClean="0"/>
                        <a:t>0.420</a:t>
                      </a:r>
                      <a:endParaRPr lang="zh-CN" altLang="en-US" dirty="0"/>
                    </a:p>
                  </a:txBody>
                  <a:tcPr/>
                </a:tc>
                <a:tc>
                  <a:txBody>
                    <a:bodyPr/>
                    <a:lstStyle/>
                    <a:p>
                      <a:r>
                        <a:rPr lang="en-US" altLang="zh-CN" dirty="0" smtClean="0"/>
                        <a:t>0.228</a:t>
                      </a:r>
                      <a:endParaRPr lang="zh-CN" altLang="en-US" dirty="0"/>
                    </a:p>
                  </a:txBody>
                  <a:tcPr/>
                </a:tc>
              </a:tr>
              <a:tr h="63868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smtClean="0"/>
                        <a:t>ECO+I3D+PNAS</a:t>
                      </a:r>
                      <a:endParaRPr lang="zh-CN" altLang="en-US" dirty="0" smtClean="0"/>
                    </a:p>
                    <a:p>
                      <a:r>
                        <a:rPr lang="en-US" altLang="zh-CN" dirty="0" smtClean="0"/>
                        <a:t>+SF</a:t>
                      </a:r>
                      <a:endParaRPr lang="zh-CN" altLang="en-US" dirty="0"/>
                    </a:p>
                  </a:txBody>
                  <a:tcPr/>
                </a:tc>
                <a:tc>
                  <a:txBody>
                    <a:bodyPr/>
                    <a:lstStyle/>
                    <a:p>
                      <a:r>
                        <a:rPr lang="en-US" altLang="zh-CN" dirty="0" smtClean="0"/>
                        <a:t>0.548</a:t>
                      </a:r>
                      <a:endParaRPr lang="zh-CN" altLang="en-US" dirty="0"/>
                    </a:p>
                  </a:txBody>
                  <a:tcPr/>
                </a:tc>
                <a:tc>
                  <a:txBody>
                    <a:bodyPr/>
                    <a:lstStyle/>
                    <a:p>
                      <a:r>
                        <a:rPr lang="en-US" altLang="zh-CN" dirty="0" smtClean="0"/>
                        <a:t>0.311</a:t>
                      </a:r>
                      <a:endParaRPr lang="zh-CN" altLang="en-US" dirty="0"/>
                    </a:p>
                  </a:txBody>
                  <a:tcPr/>
                </a:tc>
                <a:tc>
                  <a:txBody>
                    <a:bodyPr/>
                    <a:lstStyle/>
                    <a:p>
                      <a:r>
                        <a:rPr lang="en-US" altLang="zh-CN" dirty="0" smtClean="0"/>
                        <a:t>0.435</a:t>
                      </a:r>
                      <a:endParaRPr lang="zh-CN" altLang="en-US" dirty="0"/>
                    </a:p>
                  </a:txBody>
                  <a:tcPr/>
                </a:tc>
                <a:tc>
                  <a:txBody>
                    <a:bodyPr/>
                    <a:lstStyle/>
                    <a:p>
                      <a:r>
                        <a:rPr lang="en-US" altLang="zh-CN" dirty="0" smtClean="0"/>
                        <a:t>0.239</a:t>
                      </a:r>
                      <a:endParaRPr lang="zh-CN" altLang="en-US" dirty="0"/>
                    </a:p>
                  </a:txBody>
                  <a:tcPr/>
                </a:tc>
              </a:tr>
              <a:tr h="63868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smtClean="0"/>
                        <a:t>ECO+I3D+PNAS</a:t>
                      </a:r>
                      <a:endParaRPr lang="zh-CN" altLang="en-US" dirty="0" smtClean="0"/>
                    </a:p>
                    <a:p>
                      <a:r>
                        <a:rPr lang="en-US" altLang="zh-CN" dirty="0" smtClean="0"/>
                        <a:t>+</a:t>
                      </a:r>
                      <a:r>
                        <a:rPr lang="en-US" altLang="zh-CN" dirty="0" err="1" smtClean="0"/>
                        <a:t>SF+Semantic</a:t>
                      </a:r>
                      <a:endParaRPr lang="zh-CN" altLang="en-US" dirty="0" smtClean="0"/>
                    </a:p>
                  </a:txBody>
                  <a:tcPr/>
                </a:tc>
                <a:tc>
                  <a:txBody>
                    <a:bodyPr/>
                    <a:lstStyle/>
                    <a:p>
                      <a:r>
                        <a:rPr lang="en-US" altLang="zh-CN" dirty="0" smtClean="0"/>
                        <a:t>0.559</a:t>
                      </a:r>
                      <a:endParaRPr lang="zh-CN" altLang="en-US" dirty="0"/>
                    </a:p>
                  </a:txBody>
                  <a:tcPr/>
                </a:tc>
                <a:tc>
                  <a:txBody>
                    <a:bodyPr/>
                    <a:lstStyle/>
                    <a:p>
                      <a:r>
                        <a:rPr lang="en-US" altLang="zh-CN" dirty="0" smtClean="0"/>
                        <a:t>0.316</a:t>
                      </a:r>
                      <a:endParaRPr lang="zh-CN" altLang="en-US" dirty="0"/>
                    </a:p>
                  </a:txBody>
                  <a:tcPr/>
                </a:tc>
                <a:tc>
                  <a:txBody>
                    <a:bodyPr/>
                    <a:lstStyle/>
                    <a:p>
                      <a:r>
                        <a:rPr lang="en-US" altLang="zh-CN" dirty="0" smtClean="0"/>
                        <a:t>0.440</a:t>
                      </a:r>
                      <a:endParaRPr lang="zh-CN" altLang="en-US" dirty="0"/>
                    </a:p>
                  </a:txBody>
                  <a:tcPr/>
                </a:tc>
                <a:tc>
                  <a:txBody>
                    <a:bodyPr/>
                    <a:lstStyle/>
                    <a:p>
                      <a:r>
                        <a:rPr lang="en-US" altLang="zh-CN" dirty="0" smtClean="0"/>
                        <a:t>0.242</a:t>
                      </a:r>
                      <a:endParaRPr lang="zh-CN" altLang="en-US" dirty="0"/>
                    </a:p>
                  </a:txBody>
                  <a:tcPr/>
                </a:tc>
              </a:tr>
              <a:tr h="91241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smtClean="0"/>
                        <a:t>ECO+I3D+PNAS</a:t>
                      </a:r>
                      <a:endParaRPr lang="zh-CN" altLang="en-US" dirty="0" smtClean="0"/>
                    </a:p>
                    <a:p>
                      <a:r>
                        <a:rPr lang="en-US" altLang="zh-CN" dirty="0" smtClean="0"/>
                        <a:t>+</a:t>
                      </a:r>
                      <a:r>
                        <a:rPr lang="en-US" altLang="zh-CN" dirty="0" err="1" smtClean="0"/>
                        <a:t>SF+Semantic</a:t>
                      </a:r>
                      <a:endParaRPr lang="zh-CN" altLang="en-US" dirty="0" smtClean="0"/>
                    </a:p>
                    <a:p>
                      <a:r>
                        <a:rPr lang="en-US" altLang="zh-CN" dirty="0" smtClean="0"/>
                        <a:t>+BU</a:t>
                      </a:r>
                      <a:endParaRPr lang="zh-CN" altLang="en-US" dirty="0"/>
                    </a:p>
                  </a:txBody>
                  <a:tcPr/>
                </a:tc>
                <a:tc>
                  <a:txBody>
                    <a:bodyPr/>
                    <a:lstStyle/>
                    <a:p>
                      <a:r>
                        <a:rPr lang="en-US" altLang="zh-CN" dirty="0" smtClean="0"/>
                        <a:t>0.560</a:t>
                      </a:r>
                      <a:endParaRPr lang="zh-CN" altLang="en-US" dirty="0"/>
                    </a:p>
                  </a:txBody>
                  <a:tcPr/>
                </a:tc>
                <a:tc>
                  <a:txBody>
                    <a:bodyPr/>
                    <a:lstStyle/>
                    <a:p>
                      <a:r>
                        <a:rPr lang="en-US" altLang="zh-CN" dirty="0" smtClean="0"/>
                        <a:t>0.313</a:t>
                      </a:r>
                      <a:endParaRPr lang="zh-CN" altLang="en-US" dirty="0"/>
                    </a:p>
                  </a:txBody>
                  <a:tcPr/>
                </a:tc>
                <a:tc>
                  <a:txBody>
                    <a:bodyPr/>
                    <a:lstStyle/>
                    <a:p>
                      <a:r>
                        <a:rPr lang="en-US" altLang="zh-CN" dirty="0" smtClean="0"/>
                        <a:t>0.436</a:t>
                      </a:r>
                      <a:endParaRPr lang="zh-CN" altLang="en-US" dirty="0"/>
                    </a:p>
                  </a:txBody>
                  <a:tcPr/>
                </a:tc>
                <a:tc>
                  <a:txBody>
                    <a:bodyPr/>
                    <a:lstStyle/>
                    <a:p>
                      <a:r>
                        <a:rPr lang="en-US" altLang="zh-CN" dirty="0" smtClean="0"/>
                        <a:t>0.242</a:t>
                      </a:r>
                      <a:endParaRPr lang="zh-CN" altLang="en-US" dirty="0"/>
                    </a:p>
                  </a:txBody>
                  <a:tcPr/>
                </a:tc>
              </a:tr>
              <a:tr h="91241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smtClean="0"/>
                        <a:t>ECO+I3D+PNAS</a:t>
                      </a:r>
                      <a:endParaRPr lang="zh-CN" altLang="en-US" dirty="0" smtClean="0"/>
                    </a:p>
                    <a:p>
                      <a:r>
                        <a:rPr lang="en-US" altLang="zh-CN" dirty="0" smtClean="0"/>
                        <a:t>+</a:t>
                      </a:r>
                      <a:r>
                        <a:rPr lang="en-US" altLang="zh-CN" dirty="0" err="1" smtClean="0"/>
                        <a:t>SF+Semantic</a:t>
                      </a:r>
                      <a:endParaRPr lang="zh-CN" altLang="en-US" dirty="0" smtClean="0"/>
                    </a:p>
                    <a:p>
                      <a:r>
                        <a:rPr lang="en-US" altLang="zh-CN" dirty="0" smtClean="0"/>
                        <a:t>+</a:t>
                      </a:r>
                      <a:r>
                        <a:rPr lang="en-US" altLang="zh-CN" dirty="0" err="1" smtClean="0"/>
                        <a:t>BU+audio</a:t>
                      </a:r>
                      <a:endParaRPr lang="zh-CN" altLang="en-US" dirty="0" smtClean="0"/>
                    </a:p>
                  </a:txBody>
                  <a:tcPr/>
                </a:tc>
                <a:tc>
                  <a:txBody>
                    <a:bodyPr/>
                    <a:lstStyle/>
                    <a:p>
                      <a:r>
                        <a:rPr lang="en-US" altLang="zh-CN" dirty="0" smtClean="0"/>
                        <a:t>0.565</a:t>
                      </a:r>
                      <a:endParaRPr lang="zh-CN" altLang="en-US" dirty="0"/>
                    </a:p>
                  </a:txBody>
                  <a:tcPr/>
                </a:tc>
                <a:tc>
                  <a:txBody>
                    <a:bodyPr/>
                    <a:lstStyle/>
                    <a:p>
                      <a:r>
                        <a:rPr lang="en-US" altLang="zh-CN" dirty="0" smtClean="0"/>
                        <a:t>0.325</a:t>
                      </a:r>
                      <a:endParaRPr lang="zh-CN" altLang="en-US" dirty="0"/>
                    </a:p>
                  </a:txBody>
                  <a:tcPr/>
                </a:tc>
                <a:tc>
                  <a:txBody>
                    <a:bodyPr/>
                    <a:lstStyle/>
                    <a:p>
                      <a:r>
                        <a:rPr lang="en-US" altLang="zh-CN" dirty="0" smtClean="0"/>
                        <a:t>0.444</a:t>
                      </a:r>
                      <a:endParaRPr lang="zh-CN" altLang="en-US" dirty="0"/>
                    </a:p>
                  </a:txBody>
                  <a:tcPr/>
                </a:tc>
                <a:tc>
                  <a:txBody>
                    <a:bodyPr/>
                    <a:lstStyle/>
                    <a:p>
                      <a:r>
                        <a:rPr lang="en-US" altLang="zh-CN" dirty="0" smtClean="0"/>
                        <a:t>0.245</a:t>
                      </a:r>
                      <a:endParaRPr lang="zh-CN" altLang="en-US" dirty="0"/>
                    </a:p>
                  </a:txBody>
                  <a:tcPr/>
                </a:tc>
              </a:tr>
            </a:tbl>
          </a:graphicData>
        </a:graphic>
      </p:graphicFrame>
      <p:pic>
        <p:nvPicPr>
          <p:cNvPr id="7" name="音频 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3378780957"/>
      </p:ext>
    </p:extLst>
  </p:cSld>
  <p:clrMapOvr>
    <a:masterClrMapping/>
  </p:clrMapOvr>
  <mc:AlternateContent xmlns:mc="http://schemas.openxmlformats.org/markup-compatibility/2006">
    <mc:Choice xmlns:p14="http://schemas.microsoft.com/office/powerpoint/2010/main" Requires="p14">
      <p:transition spd="slow" p14:dur="2000" advTm="28590"/>
    </mc:Choice>
    <mc:Fallback>
      <p:transition spd="slow" advTm="285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Methods – Model</a:t>
            </a:r>
            <a:endParaRPr lang="zh-CN" altLang="en-US" dirty="0"/>
          </a:p>
        </p:txBody>
      </p:sp>
      <p:sp>
        <p:nvSpPr>
          <p:cNvPr id="20" name="内容占位符 2"/>
          <p:cNvSpPr>
            <a:spLocks noGrp="1"/>
          </p:cNvSpPr>
          <p:nvPr>
            <p:ph idx="1"/>
          </p:nvPr>
        </p:nvSpPr>
        <p:spPr>
          <a:xfrm>
            <a:off x="838200" y="1570647"/>
            <a:ext cx="6054970" cy="4768607"/>
          </a:xfrm>
        </p:spPr>
        <p:txBody>
          <a:bodyPr>
            <a:normAutofit/>
          </a:bodyPr>
          <a:lstStyle/>
          <a:p>
            <a:r>
              <a:rPr lang="en-US" altLang="zh-CN" dirty="0" smtClean="0"/>
              <a:t>Top-down (CVPR 2018)</a:t>
            </a:r>
          </a:p>
          <a:p>
            <a:pPr lvl="1"/>
            <a:endParaRPr lang="en-US" altLang="zh-CN" dirty="0" smtClean="0"/>
          </a:p>
        </p:txBody>
      </p:sp>
      <p:sp>
        <p:nvSpPr>
          <p:cNvPr id="4" name="内容占位符 2"/>
          <p:cNvSpPr txBox="1">
            <a:spLocks/>
          </p:cNvSpPr>
          <p:nvPr/>
        </p:nvSpPr>
        <p:spPr>
          <a:xfrm>
            <a:off x="5439949" y="1570647"/>
            <a:ext cx="6054970" cy="476860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smtClean="0"/>
              <a:t>X-LAN (CVPR 2020)</a:t>
            </a:r>
          </a:p>
          <a:p>
            <a:pPr lvl="1"/>
            <a:endParaRPr lang="en-US" altLang="zh-CN" dirty="0"/>
          </a:p>
        </p:txBody>
      </p:sp>
      <p:pic>
        <p:nvPicPr>
          <p:cNvPr id="5" name="图片 4"/>
          <p:cNvPicPr>
            <a:picLocks noChangeAspect="1"/>
          </p:cNvPicPr>
          <p:nvPr/>
        </p:nvPicPr>
        <p:blipFill>
          <a:blip r:embed="rId5"/>
          <a:stretch>
            <a:fillRect/>
          </a:stretch>
        </p:blipFill>
        <p:spPr>
          <a:xfrm>
            <a:off x="5199603" y="2791768"/>
            <a:ext cx="6535662" cy="2767115"/>
          </a:xfrm>
          <a:prstGeom prst="rect">
            <a:avLst/>
          </a:prstGeom>
        </p:spPr>
      </p:pic>
      <p:pic>
        <p:nvPicPr>
          <p:cNvPr id="3" name="图片 2"/>
          <p:cNvPicPr>
            <a:picLocks noChangeAspect="1"/>
          </p:cNvPicPr>
          <p:nvPr/>
        </p:nvPicPr>
        <p:blipFill>
          <a:blip r:embed="rId6"/>
          <a:stretch>
            <a:fillRect/>
          </a:stretch>
        </p:blipFill>
        <p:spPr>
          <a:xfrm>
            <a:off x="1421942" y="2548822"/>
            <a:ext cx="3193919" cy="2812256"/>
          </a:xfrm>
          <a:prstGeom prst="rect">
            <a:avLst/>
          </a:prstGeom>
        </p:spPr>
      </p:pic>
      <p:pic>
        <p:nvPicPr>
          <p:cNvPr id="7" name="音频 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2661785824"/>
      </p:ext>
    </p:extLst>
  </p:cSld>
  <p:clrMapOvr>
    <a:masterClrMapping/>
  </p:clrMapOvr>
  <mc:AlternateContent xmlns:mc="http://schemas.openxmlformats.org/markup-compatibility/2006">
    <mc:Choice xmlns:p14="http://schemas.microsoft.com/office/powerpoint/2010/main" Requires="p14">
      <p:transition spd="slow" p14:dur="2000" advTm="21824"/>
    </mc:Choice>
    <mc:Fallback>
      <p:transition spd="slow" advTm="218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Methods – Architecture</a:t>
            </a:r>
            <a:endParaRPr lang="zh-CN" altLang="en-US" dirty="0"/>
          </a:p>
        </p:txBody>
      </p:sp>
      <p:pic>
        <p:nvPicPr>
          <p:cNvPr id="7" name="图片 6"/>
          <p:cNvPicPr>
            <a:picLocks noChangeAspect="1"/>
          </p:cNvPicPr>
          <p:nvPr/>
        </p:nvPicPr>
        <p:blipFill>
          <a:blip r:embed="rId5"/>
          <a:stretch>
            <a:fillRect/>
          </a:stretch>
        </p:blipFill>
        <p:spPr>
          <a:xfrm>
            <a:off x="2266950" y="1915258"/>
            <a:ext cx="7658100" cy="4152900"/>
          </a:xfrm>
          <a:prstGeom prst="rect">
            <a:avLst/>
          </a:prstGeom>
        </p:spPr>
      </p:pic>
      <p:pic>
        <p:nvPicPr>
          <p:cNvPr id="6" name="音频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2852249037"/>
      </p:ext>
    </p:extLst>
  </p:cSld>
  <p:clrMapOvr>
    <a:masterClrMapping/>
  </p:clrMapOvr>
  <mc:AlternateContent xmlns:mc="http://schemas.openxmlformats.org/markup-compatibility/2006">
    <mc:Choice xmlns:p14="http://schemas.microsoft.com/office/powerpoint/2010/main" Requires="p14">
      <p:transition spd="slow" p14:dur="2000" advTm="38100"/>
    </mc:Choice>
    <mc:Fallback>
      <p:transition spd="slow" advTm="381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Methods – Training details and tricks</a:t>
            </a:r>
            <a:endParaRPr lang="zh-CN" altLang="en-US" dirty="0"/>
          </a:p>
        </p:txBody>
      </p:sp>
      <p:sp>
        <p:nvSpPr>
          <p:cNvPr id="20" name="内容占位符 2"/>
          <p:cNvSpPr>
            <a:spLocks noGrp="1"/>
          </p:cNvSpPr>
          <p:nvPr>
            <p:ph idx="1"/>
          </p:nvPr>
        </p:nvSpPr>
        <p:spPr>
          <a:xfrm>
            <a:off x="838199" y="1570647"/>
            <a:ext cx="10732477" cy="5023584"/>
          </a:xfrm>
        </p:spPr>
        <p:txBody>
          <a:bodyPr>
            <a:normAutofit/>
          </a:bodyPr>
          <a:lstStyle/>
          <a:p>
            <a:r>
              <a:rPr lang="en-US" altLang="zh-CN" dirty="0" smtClean="0"/>
              <a:t> Multi-stage training</a:t>
            </a:r>
            <a:endParaRPr lang="en-US" altLang="zh-CN" dirty="0"/>
          </a:p>
          <a:p>
            <a:pPr lvl="1"/>
            <a:r>
              <a:rPr lang="en-US" altLang="zh-CN" dirty="0" smtClean="0"/>
              <a:t>Cross-entropy for 5 epochs, </a:t>
            </a:r>
            <a:r>
              <a:rPr lang="en-US" altLang="zh-CN" dirty="0" err="1" smtClean="0"/>
              <a:t>lr</a:t>
            </a:r>
            <a:r>
              <a:rPr lang="en-US" altLang="zh-CN" dirty="0" smtClean="0"/>
              <a:t>: 5e-4</a:t>
            </a:r>
          </a:p>
          <a:p>
            <a:pPr lvl="1"/>
            <a:r>
              <a:rPr lang="en-US" altLang="zh-CN" dirty="0" smtClean="0"/>
              <a:t>Word-oracle to overcome exposure bias (ACL 2019), lr:5e-5</a:t>
            </a:r>
          </a:p>
          <a:p>
            <a:pPr lvl="1"/>
            <a:r>
              <a:rPr lang="en-US" altLang="zh-CN" dirty="0" smtClean="0"/>
              <a:t>RL, self-critical (ICCV 2017), lr:5e-5</a:t>
            </a:r>
          </a:p>
          <a:p>
            <a:pPr lvl="1"/>
            <a:r>
              <a:rPr lang="en-US" altLang="zh-CN" dirty="0" smtClean="0"/>
              <a:t>RL, self-critical (ICCV 2017), lr:5e-6</a:t>
            </a:r>
            <a:endParaRPr lang="en-US" altLang="zh-CN" u="sng" dirty="0" smtClean="0">
              <a:solidFill>
                <a:srgbClr val="0070C0"/>
              </a:solidFill>
            </a:endParaRPr>
          </a:p>
          <a:p>
            <a:r>
              <a:rPr lang="en-US" altLang="zh-CN" dirty="0" smtClean="0"/>
              <a:t>Other tricks</a:t>
            </a:r>
          </a:p>
          <a:p>
            <a:pPr lvl="1"/>
            <a:r>
              <a:rPr lang="en-US" altLang="zh-CN" dirty="0" smtClean="0"/>
              <a:t>Beam search</a:t>
            </a:r>
          </a:p>
          <a:p>
            <a:pPr lvl="1"/>
            <a:r>
              <a:rPr lang="en-US" altLang="zh-CN" dirty="0" smtClean="0"/>
              <a:t>Output dropout</a:t>
            </a:r>
          </a:p>
          <a:p>
            <a:pPr lvl="1"/>
            <a:endParaRPr lang="en-US" altLang="zh-CN" dirty="0" smtClean="0"/>
          </a:p>
          <a:p>
            <a:pPr lvl="1"/>
            <a:endParaRPr lang="en-US" altLang="zh-CN" dirty="0" smtClean="0"/>
          </a:p>
        </p:txBody>
      </p:sp>
      <p:sp>
        <p:nvSpPr>
          <p:cNvPr id="3" name="矩形 2"/>
          <p:cNvSpPr/>
          <p:nvPr/>
        </p:nvSpPr>
        <p:spPr>
          <a:xfrm>
            <a:off x="1045855" y="6224899"/>
            <a:ext cx="3681905" cy="369332"/>
          </a:xfrm>
          <a:prstGeom prst="rect">
            <a:avLst/>
          </a:prstGeom>
        </p:spPr>
        <p:txBody>
          <a:bodyPr wrap="none">
            <a:spAutoFit/>
          </a:bodyPr>
          <a:lstStyle/>
          <a:p>
            <a:r>
              <a:rPr lang="en-US" altLang="zh-CN" dirty="0">
                <a:hlinkClick r:id="rId5"/>
              </a:rPr>
              <a:t>https://</a:t>
            </a:r>
            <a:r>
              <a:rPr lang="en-US" altLang="zh-CN" dirty="0" smtClean="0">
                <a:hlinkClick r:id="rId5"/>
              </a:rPr>
              <a:t>arxiv.org/pdf/2006.03315.pdf</a:t>
            </a:r>
            <a:endParaRPr lang="zh-CN" altLang="en-US" dirty="0"/>
          </a:p>
        </p:txBody>
      </p:sp>
      <p:pic>
        <p:nvPicPr>
          <p:cNvPr id="8" name="音频 7">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3548220500"/>
      </p:ext>
    </p:extLst>
  </p:cSld>
  <p:clrMapOvr>
    <a:masterClrMapping/>
  </p:clrMapOvr>
  <mc:AlternateContent xmlns:mc="http://schemas.openxmlformats.org/markup-compatibility/2006">
    <mc:Choice xmlns:p14="http://schemas.microsoft.com/office/powerpoint/2010/main" Requires="p14">
      <p:transition spd="slow" p14:dur="2000" advTm="69715"/>
    </mc:Choice>
    <mc:Fallback>
      <p:transition spd="slow" advTm="6971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Results</a:t>
            </a:r>
            <a:endParaRPr lang="zh-CN" altLang="en-US" dirty="0"/>
          </a:p>
        </p:txBody>
      </p:sp>
      <p:pic>
        <p:nvPicPr>
          <p:cNvPr id="4" name="图片 3"/>
          <p:cNvPicPr>
            <a:picLocks noChangeAspect="1"/>
          </p:cNvPicPr>
          <p:nvPr/>
        </p:nvPicPr>
        <p:blipFill>
          <a:blip r:embed="rId5"/>
          <a:stretch>
            <a:fillRect/>
          </a:stretch>
        </p:blipFill>
        <p:spPr>
          <a:xfrm>
            <a:off x="1128905" y="1817810"/>
            <a:ext cx="10066634" cy="4090622"/>
          </a:xfrm>
          <a:prstGeom prst="rect">
            <a:avLst/>
          </a:prstGeom>
        </p:spPr>
      </p:pic>
      <p:pic>
        <p:nvPicPr>
          <p:cNvPr id="5" name="音频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2884155689"/>
      </p:ext>
    </p:extLst>
  </p:cSld>
  <p:clrMapOvr>
    <a:masterClrMapping/>
  </p:clrMapOvr>
  <mc:AlternateContent xmlns:mc="http://schemas.openxmlformats.org/markup-compatibility/2006">
    <mc:Choice xmlns:p14="http://schemas.microsoft.com/office/powerpoint/2010/main" Requires="p14">
      <p:transition spd="slow" p14:dur="2000" advTm="31014"/>
    </mc:Choice>
    <mc:Fallback>
      <p:transition spd="slow" advTm="3101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3244</TotalTime>
  <Words>1692</Words>
  <Application>Microsoft Office PowerPoint</Application>
  <PresentationFormat>宽屏</PresentationFormat>
  <Paragraphs>161</Paragraphs>
  <Slides>13</Slides>
  <Notes>13</Notes>
  <HiddenSlides>0</HiddenSlides>
  <MMClips>13</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13</vt:i4>
      </vt:variant>
    </vt:vector>
  </HeadingPairs>
  <TitlesOfParts>
    <vt:vector size="18" baseType="lpstr">
      <vt:lpstr>宋体</vt:lpstr>
      <vt:lpstr>Arial</vt:lpstr>
      <vt:lpstr>Calibri</vt:lpstr>
      <vt:lpstr>Calibri Light</vt:lpstr>
      <vt:lpstr>Office 主题</vt:lpstr>
      <vt:lpstr>Multi-modal Feature Fusion with Feature Attention for VATEX Captioning Challenge 2020</vt:lpstr>
      <vt:lpstr>About us</vt:lpstr>
      <vt:lpstr>Methods – Data preprocessing</vt:lpstr>
      <vt:lpstr>Methods – Feature Extraction</vt:lpstr>
      <vt:lpstr>Methods – Feature Extraction</vt:lpstr>
      <vt:lpstr>Methods – Model</vt:lpstr>
      <vt:lpstr>Methods – Architecture</vt:lpstr>
      <vt:lpstr>Methods – Training details and tricks</vt:lpstr>
      <vt:lpstr>Results</vt:lpstr>
      <vt:lpstr>Results – Visualization </vt:lpstr>
      <vt:lpstr>Results – Visualization failure cases </vt:lpstr>
      <vt:lpstr>Results – Official Leaderboard </vt:lpstr>
      <vt:lpstr>PowerPoint 演示文稿</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VATEX Captioning Challenge 2020</dc:title>
  <dc:creator>林科/Vision Computing Lab /SRC-Beijing/Engineer/삼성전자</dc:creator>
  <cp:lastModifiedBy>samsung</cp:lastModifiedBy>
  <cp:revision>50</cp:revision>
  <dcterms:created xsi:type="dcterms:W3CDTF">2020-06-10T03:12:20Z</dcterms:created>
  <dcterms:modified xsi:type="dcterms:W3CDTF">2020-06-15T09:13:56Z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SCPROP">
    <vt:lpwstr>NSCCustomProperty</vt:lpwstr>
  </property>
</Properties>
</file>